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2.xml" ContentType="application/vnd.openxmlformats-officedocument.presentationml.notesSlide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notesSlides/notesSlide4.xml" ContentType="application/vnd.openxmlformats-officedocument.presentationml.notesSlide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notesSlides/notesSlide5.xml" ContentType="application/vnd.openxmlformats-officedocument.presentationml.notesSlide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notesSlides/notesSlide6.xml" ContentType="application/vnd.openxmlformats-officedocument.presentationml.notesSlide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notesSlides/notesSlide7.xml" ContentType="application/vnd.openxmlformats-officedocument.presentationml.notesSlide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25.xml" ContentType="application/vnd.openxmlformats-officedocument.presentationml.tag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9711" r:id="rId2"/>
    <p:sldId id="9683" r:id="rId3"/>
    <p:sldId id="9720" r:id="rId4"/>
    <p:sldId id="9716" r:id="rId5"/>
    <p:sldId id="9726" r:id="rId6"/>
    <p:sldId id="9738" r:id="rId7"/>
    <p:sldId id="9714" r:id="rId8"/>
    <p:sldId id="9727" r:id="rId9"/>
    <p:sldId id="9736" r:id="rId10"/>
    <p:sldId id="9731" r:id="rId11"/>
    <p:sldId id="9728" r:id="rId12"/>
    <p:sldId id="9739" r:id="rId13"/>
    <p:sldId id="9732" r:id="rId14"/>
  </p:sldIdLst>
  <p:sldSz cx="12858750" cy="7232650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640080" indent="-18288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1282700" indent="-3683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925955" indent="-55435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2568575" indent="-73977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4050">
          <p15:clr>
            <a:srgbClr val="A4A3A4"/>
          </p15:clr>
        </p15:guide>
        <p15:guide id="2" orient="horz" pos="3820">
          <p15:clr>
            <a:srgbClr val="A4A3A4"/>
          </p15:clr>
        </p15:guide>
        <p15:guide id="3" pos="7588">
          <p15:clr>
            <a:srgbClr val="A4A3A4"/>
          </p15:clr>
        </p15:guide>
        <p15:guide id="4" pos="37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만든 이" initials="오전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E90BE"/>
    <a:srgbClr val="8B372F"/>
    <a:srgbClr val="696969"/>
    <a:srgbClr val="C6733D"/>
    <a:srgbClr val="254061"/>
    <a:srgbClr val="F1615D"/>
    <a:srgbClr val="007E97"/>
    <a:srgbClr val="92100D"/>
    <a:srgbClr val="000000"/>
    <a:srgbClr val="0071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E9EBBC7-B299-4D1E-8916-E3FE76D31D14}" v="1" dt="2022-02-23T06:23:59.58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404" autoAdjust="0"/>
    <p:restoredTop sz="73403" autoAdjust="0"/>
  </p:normalViewPr>
  <p:slideViewPr>
    <p:cSldViewPr>
      <p:cViewPr varScale="1">
        <p:scale>
          <a:sx n="83" d="100"/>
          <a:sy n="83" d="100"/>
        </p:scale>
        <p:origin x="1818" y="114"/>
      </p:cViewPr>
      <p:guideLst>
        <p:guide pos="4050"/>
        <p:guide orient="horz" pos="3820"/>
        <p:guide pos="7588"/>
        <p:guide pos="376"/>
      </p:guideLst>
    </p:cSldViewPr>
  </p:slideViewPr>
  <p:outlineViewPr>
    <p:cViewPr>
      <p:scale>
        <a:sx n="100" d="100"/>
        <a:sy n="100" d="100"/>
      </p:scale>
      <p:origin x="0" y="-93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3" d="100"/>
          <a:sy n="83" d="100"/>
        </p:scale>
        <p:origin x="3894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5">
  <dgm:title val=""/>
  <dgm:desc val=""/>
  <dgm:catLst>
    <dgm:cat type="accent6" pri="11500"/>
  </dgm:catLst>
  <dgm:styleLbl name="node0">
    <dgm:fillClrLst meth="cycle"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alpha val="90000"/>
      </a:schemeClr>
      <a:schemeClr val="accent6">
        <a:alpha val="5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/>
    <dgm:txEffectClrLst/>
  </dgm:styleLbl>
  <dgm:styleLbl name="node1">
    <dgm:fillClrLst>
      <a:schemeClr val="accent6">
        <a:alpha val="9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6">
        <a:shade val="90000"/>
      </a:schemeClr>
      <a:schemeClr val="accent6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  <a:alpha val="90000"/>
      </a:schemeClr>
      <a:schemeClr val="accent6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b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sibTrans1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6">
        <a:alpha val="90000"/>
        <a:tint val="40000"/>
      </a:schemeClr>
      <a:schemeClr val="accent6">
        <a:alpha val="5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6D2545C-25E3-41A7-93D5-EB0113F7FCC2}" type="doc">
      <dgm:prSet loTypeId="urn:microsoft.com/office/officeart/2005/8/layout/hList7" loCatId="process" qsTypeId="urn:microsoft.com/office/officeart/2005/8/quickstyle/simple1" qsCatId="simple" csTypeId="urn:microsoft.com/office/officeart/2005/8/colors/accent6_5" csCatId="accent6" phldr="1"/>
      <dgm:spPr/>
      <dgm:t>
        <a:bodyPr/>
        <a:lstStyle/>
        <a:p>
          <a:pPr latinLnBrk="1"/>
          <a:endParaRPr lang="ko-KR" altLang="en-US"/>
        </a:p>
      </dgm:t>
    </dgm:pt>
    <dgm:pt modelId="{5356F663-61BD-46FC-BC06-A2A916C460F1}">
      <dgm:prSet phldrT="[텍스트]"/>
      <dgm:spPr/>
      <dgm:t>
        <a:bodyPr/>
        <a:lstStyle/>
        <a:p>
          <a:pPr latinLnBrk="1"/>
          <a:r>
            <a:rPr lang="ko-KR" altLang="en-US" dirty="0"/>
            <a:t>음성인식</a:t>
          </a:r>
        </a:p>
      </dgm:t>
    </dgm:pt>
    <dgm:pt modelId="{E87B8613-8A2C-44FD-91E6-D244360FD2F5}" type="parTrans" cxnId="{D3B36805-D20F-449E-B5D6-D445892B0A21}">
      <dgm:prSet/>
      <dgm:spPr/>
      <dgm:t>
        <a:bodyPr/>
        <a:lstStyle/>
        <a:p>
          <a:pPr latinLnBrk="1"/>
          <a:endParaRPr lang="ko-KR" altLang="en-US"/>
        </a:p>
      </dgm:t>
    </dgm:pt>
    <dgm:pt modelId="{4EE6571E-8753-4152-9263-D7A62A76E57D}" type="sibTrans" cxnId="{D3B36805-D20F-449E-B5D6-D445892B0A21}">
      <dgm:prSet/>
      <dgm:spPr/>
      <dgm:t>
        <a:bodyPr/>
        <a:lstStyle/>
        <a:p>
          <a:pPr latinLnBrk="1"/>
          <a:endParaRPr lang="ko-KR" altLang="en-US"/>
        </a:p>
      </dgm:t>
    </dgm:pt>
    <dgm:pt modelId="{70C41553-ABCD-48BD-A2D0-87DBAE1812C5}">
      <dgm:prSet phldrT="[텍스트]"/>
      <dgm:spPr/>
      <dgm:t>
        <a:bodyPr/>
        <a:lstStyle/>
        <a:p>
          <a:pPr latinLnBrk="1"/>
          <a:r>
            <a:rPr lang="ko-KR" altLang="en-US" dirty="0"/>
            <a:t>자연어</a:t>
          </a:r>
          <a:endParaRPr lang="en-US" altLang="ko-KR" dirty="0"/>
        </a:p>
        <a:p>
          <a:pPr latinLnBrk="1"/>
          <a:r>
            <a:rPr lang="ko-KR" altLang="en-US" dirty="0"/>
            <a:t>처리</a:t>
          </a:r>
        </a:p>
      </dgm:t>
    </dgm:pt>
    <dgm:pt modelId="{CDBF516C-39BA-4C32-8FDA-DE05AC570AB6}" type="parTrans" cxnId="{B1BD2368-8E3F-4CB8-8EB4-88263C13120C}">
      <dgm:prSet/>
      <dgm:spPr/>
      <dgm:t>
        <a:bodyPr/>
        <a:lstStyle/>
        <a:p>
          <a:pPr latinLnBrk="1"/>
          <a:endParaRPr lang="ko-KR" altLang="en-US"/>
        </a:p>
      </dgm:t>
    </dgm:pt>
    <dgm:pt modelId="{AAC7B229-5769-4CC3-8467-A8125F047B20}" type="sibTrans" cxnId="{B1BD2368-8E3F-4CB8-8EB4-88263C13120C}">
      <dgm:prSet/>
      <dgm:spPr/>
      <dgm:t>
        <a:bodyPr/>
        <a:lstStyle/>
        <a:p>
          <a:pPr latinLnBrk="1"/>
          <a:endParaRPr lang="ko-KR" altLang="en-US"/>
        </a:p>
      </dgm:t>
    </dgm:pt>
    <dgm:pt modelId="{AA351A6A-B435-4949-9AC2-18845F9AA376}">
      <dgm:prSet phldrT="[텍스트]"/>
      <dgm:spPr/>
      <dgm:t>
        <a:bodyPr/>
        <a:lstStyle/>
        <a:p>
          <a:pPr latinLnBrk="1"/>
          <a:r>
            <a:rPr lang="ko-KR" altLang="en-US" dirty="0"/>
            <a:t>음성출력</a:t>
          </a:r>
        </a:p>
      </dgm:t>
    </dgm:pt>
    <dgm:pt modelId="{868F6D81-0F00-4EC2-AC83-FF572E013ACB}" type="parTrans" cxnId="{71C64EAE-00B7-4A70-A5C0-06407F4FCC8E}">
      <dgm:prSet/>
      <dgm:spPr/>
      <dgm:t>
        <a:bodyPr/>
        <a:lstStyle/>
        <a:p>
          <a:pPr latinLnBrk="1"/>
          <a:endParaRPr lang="ko-KR" altLang="en-US"/>
        </a:p>
      </dgm:t>
    </dgm:pt>
    <dgm:pt modelId="{09B93EF2-DFFF-43C5-8515-39A90C60461A}" type="sibTrans" cxnId="{71C64EAE-00B7-4A70-A5C0-06407F4FCC8E}">
      <dgm:prSet/>
      <dgm:spPr/>
      <dgm:t>
        <a:bodyPr/>
        <a:lstStyle/>
        <a:p>
          <a:pPr latinLnBrk="1"/>
          <a:endParaRPr lang="ko-KR" altLang="en-US"/>
        </a:p>
      </dgm:t>
    </dgm:pt>
    <dgm:pt modelId="{5ABE3EE2-91FF-469A-8F7E-5F6BAD66CB68}" type="pres">
      <dgm:prSet presAssocID="{66D2545C-25E3-41A7-93D5-EB0113F7FCC2}" presName="Name0" presStyleCnt="0">
        <dgm:presLayoutVars>
          <dgm:dir/>
          <dgm:resizeHandles val="exact"/>
        </dgm:presLayoutVars>
      </dgm:prSet>
      <dgm:spPr/>
    </dgm:pt>
    <dgm:pt modelId="{E0D1DFC8-7FC1-4CD0-BF13-2ADD2C649D3E}" type="pres">
      <dgm:prSet presAssocID="{66D2545C-25E3-41A7-93D5-EB0113F7FCC2}" presName="fgShape" presStyleLbl="fgShp" presStyleIdx="0" presStyleCnt="1"/>
      <dgm:spPr/>
    </dgm:pt>
    <dgm:pt modelId="{DC2C50C6-33EE-4522-8914-8B7CAA8D0FC1}" type="pres">
      <dgm:prSet presAssocID="{66D2545C-25E3-41A7-93D5-EB0113F7FCC2}" presName="linComp" presStyleCnt="0"/>
      <dgm:spPr/>
    </dgm:pt>
    <dgm:pt modelId="{2A0BD856-C89D-47E8-AEF7-1C9B030CFB1E}" type="pres">
      <dgm:prSet presAssocID="{5356F663-61BD-46FC-BC06-A2A916C460F1}" presName="compNode" presStyleCnt="0"/>
      <dgm:spPr/>
    </dgm:pt>
    <dgm:pt modelId="{CEEA2821-97F8-4B07-B48E-28A35BD0CDDB}" type="pres">
      <dgm:prSet presAssocID="{5356F663-61BD-46FC-BC06-A2A916C460F1}" presName="bkgdShape" presStyleLbl="node1" presStyleIdx="0" presStyleCnt="3"/>
      <dgm:spPr/>
    </dgm:pt>
    <dgm:pt modelId="{987EC01E-83C5-4B60-AEF5-B451F065D4A4}" type="pres">
      <dgm:prSet presAssocID="{5356F663-61BD-46FC-BC06-A2A916C460F1}" presName="nodeTx" presStyleLbl="node1" presStyleIdx="0" presStyleCnt="3">
        <dgm:presLayoutVars>
          <dgm:bulletEnabled val="1"/>
        </dgm:presLayoutVars>
      </dgm:prSet>
      <dgm:spPr/>
    </dgm:pt>
    <dgm:pt modelId="{939CBB4F-32FC-4100-9606-CA547F733443}" type="pres">
      <dgm:prSet presAssocID="{5356F663-61BD-46FC-BC06-A2A916C460F1}" presName="invisiNode" presStyleLbl="node1" presStyleIdx="0" presStyleCnt="3"/>
      <dgm:spPr/>
    </dgm:pt>
    <dgm:pt modelId="{0DAA09C1-6AD7-4497-B43C-82475E9DE5A1}" type="pres">
      <dgm:prSet presAssocID="{5356F663-61BD-46FC-BC06-A2A916C460F1}" presName="imagNode" presStyleLbl="fgImgPlace1" presStyleIdx="0" presStyleCnt="3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000" r="-4000"/>
          </a:stretch>
        </a:blipFill>
      </dgm:spPr>
    </dgm:pt>
    <dgm:pt modelId="{ECEE15F8-7DD3-4968-ABA5-8D70727BEAD2}" type="pres">
      <dgm:prSet presAssocID="{4EE6571E-8753-4152-9263-D7A62A76E57D}" presName="sibTrans" presStyleLbl="sibTrans2D1" presStyleIdx="0" presStyleCnt="0"/>
      <dgm:spPr/>
    </dgm:pt>
    <dgm:pt modelId="{F912FC8B-8175-4BCE-86FF-8AEF61E2B412}" type="pres">
      <dgm:prSet presAssocID="{70C41553-ABCD-48BD-A2D0-87DBAE1812C5}" presName="compNode" presStyleCnt="0"/>
      <dgm:spPr/>
    </dgm:pt>
    <dgm:pt modelId="{EF91812B-BF26-476B-9C96-F01EFF1AE550}" type="pres">
      <dgm:prSet presAssocID="{70C41553-ABCD-48BD-A2D0-87DBAE1812C5}" presName="bkgdShape" presStyleLbl="node1" presStyleIdx="1" presStyleCnt="3"/>
      <dgm:spPr/>
    </dgm:pt>
    <dgm:pt modelId="{79BB4BD6-A9F9-4C60-A259-CA16E109A929}" type="pres">
      <dgm:prSet presAssocID="{70C41553-ABCD-48BD-A2D0-87DBAE1812C5}" presName="nodeTx" presStyleLbl="node1" presStyleIdx="1" presStyleCnt="3">
        <dgm:presLayoutVars>
          <dgm:bulletEnabled val="1"/>
        </dgm:presLayoutVars>
      </dgm:prSet>
      <dgm:spPr/>
    </dgm:pt>
    <dgm:pt modelId="{0F7A0881-47DE-40BA-AC3E-E463BD9FD958}" type="pres">
      <dgm:prSet presAssocID="{70C41553-ABCD-48BD-A2D0-87DBAE1812C5}" presName="invisiNode" presStyleLbl="node1" presStyleIdx="1" presStyleCnt="3"/>
      <dgm:spPr/>
    </dgm:pt>
    <dgm:pt modelId="{E3C52A69-255D-4FAA-9064-A38D22EF3F81}" type="pres">
      <dgm:prSet presAssocID="{70C41553-ABCD-48BD-A2D0-87DBAE1812C5}" presName="imagNode" presStyleLbl="fgImgPlace1" presStyleIdx="1" presStyleCnt="3" custScaleX="105944" custScaleY="108164"/>
      <dgm:spPr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2000" r="-52000"/>
          </a:stretch>
        </a:blipFill>
      </dgm:spPr>
    </dgm:pt>
    <dgm:pt modelId="{5C589978-450B-4865-A520-DE7952D7424B}" type="pres">
      <dgm:prSet presAssocID="{AAC7B229-5769-4CC3-8467-A8125F047B20}" presName="sibTrans" presStyleLbl="sibTrans2D1" presStyleIdx="0" presStyleCnt="0"/>
      <dgm:spPr/>
    </dgm:pt>
    <dgm:pt modelId="{3BFEB21A-3B04-482C-98C4-4B37AB8FEB89}" type="pres">
      <dgm:prSet presAssocID="{AA351A6A-B435-4949-9AC2-18845F9AA376}" presName="compNode" presStyleCnt="0"/>
      <dgm:spPr/>
    </dgm:pt>
    <dgm:pt modelId="{06C21167-5566-498F-AE4C-F44AC6458546}" type="pres">
      <dgm:prSet presAssocID="{AA351A6A-B435-4949-9AC2-18845F9AA376}" presName="bkgdShape" presStyleLbl="node1" presStyleIdx="2" presStyleCnt="3" custLinFactNeighborX="21457" custLinFactNeighborY="-8100"/>
      <dgm:spPr/>
    </dgm:pt>
    <dgm:pt modelId="{44CE53C4-41AC-4DB6-9880-519320BAD69B}" type="pres">
      <dgm:prSet presAssocID="{AA351A6A-B435-4949-9AC2-18845F9AA376}" presName="nodeTx" presStyleLbl="node1" presStyleIdx="2" presStyleCnt="3">
        <dgm:presLayoutVars>
          <dgm:bulletEnabled val="1"/>
        </dgm:presLayoutVars>
      </dgm:prSet>
      <dgm:spPr/>
    </dgm:pt>
    <dgm:pt modelId="{CB897D68-1C91-4429-92A6-F2FF0648552C}" type="pres">
      <dgm:prSet presAssocID="{AA351A6A-B435-4949-9AC2-18845F9AA376}" presName="invisiNode" presStyleLbl="node1" presStyleIdx="2" presStyleCnt="3"/>
      <dgm:spPr/>
    </dgm:pt>
    <dgm:pt modelId="{502135A3-C7B0-4125-99E8-06BA65FB71B8}" type="pres">
      <dgm:prSet presAssocID="{AA351A6A-B435-4949-9AC2-18845F9AA376}" presName="imagNode" presStyleLbl="fgImgPlace1" presStyleIdx="2" presStyleCnt="3"/>
      <dgm:spPr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000" r="-5000"/>
          </a:stretch>
        </a:blipFill>
      </dgm:spPr>
    </dgm:pt>
  </dgm:ptLst>
  <dgm:cxnLst>
    <dgm:cxn modelId="{D3B36805-D20F-449E-B5D6-D445892B0A21}" srcId="{66D2545C-25E3-41A7-93D5-EB0113F7FCC2}" destId="{5356F663-61BD-46FC-BC06-A2A916C460F1}" srcOrd="0" destOrd="0" parTransId="{E87B8613-8A2C-44FD-91E6-D244360FD2F5}" sibTransId="{4EE6571E-8753-4152-9263-D7A62A76E57D}"/>
    <dgm:cxn modelId="{B1BD2368-8E3F-4CB8-8EB4-88263C13120C}" srcId="{66D2545C-25E3-41A7-93D5-EB0113F7FCC2}" destId="{70C41553-ABCD-48BD-A2D0-87DBAE1812C5}" srcOrd="1" destOrd="0" parTransId="{CDBF516C-39BA-4C32-8FDA-DE05AC570AB6}" sibTransId="{AAC7B229-5769-4CC3-8467-A8125F047B20}"/>
    <dgm:cxn modelId="{CAA8C668-06D5-4B70-A097-9CF86A7613A8}" type="presOf" srcId="{AA351A6A-B435-4949-9AC2-18845F9AA376}" destId="{06C21167-5566-498F-AE4C-F44AC6458546}" srcOrd="0" destOrd="0" presId="urn:microsoft.com/office/officeart/2005/8/layout/hList7"/>
    <dgm:cxn modelId="{B55A6B88-D595-4826-B7D0-2342BD30DAA2}" type="presOf" srcId="{AAC7B229-5769-4CC3-8467-A8125F047B20}" destId="{5C589978-450B-4865-A520-DE7952D7424B}" srcOrd="0" destOrd="0" presId="urn:microsoft.com/office/officeart/2005/8/layout/hList7"/>
    <dgm:cxn modelId="{1620EB92-A0E0-453B-85AE-BCFD092E4FC6}" type="presOf" srcId="{70C41553-ABCD-48BD-A2D0-87DBAE1812C5}" destId="{EF91812B-BF26-476B-9C96-F01EFF1AE550}" srcOrd="0" destOrd="0" presId="urn:microsoft.com/office/officeart/2005/8/layout/hList7"/>
    <dgm:cxn modelId="{71C64EAE-00B7-4A70-A5C0-06407F4FCC8E}" srcId="{66D2545C-25E3-41A7-93D5-EB0113F7FCC2}" destId="{AA351A6A-B435-4949-9AC2-18845F9AA376}" srcOrd="2" destOrd="0" parTransId="{868F6D81-0F00-4EC2-AC83-FF572E013ACB}" sibTransId="{09B93EF2-DFFF-43C5-8515-39A90C60461A}"/>
    <dgm:cxn modelId="{359620BC-A1B0-4AF4-BFDE-27354150030A}" type="presOf" srcId="{5356F663-61BD-46FC-BC06-A2A916C460F1}" destId="{987EC01E-83C5-4B60-AEF5-B451F065D4A4}" srcOrd="1" destOrd="0" presId="urn:microsoft.com/office/officeart/2005/8/layout/hList7"/>
    <dgm:cxn modelId="{D545F9D1-D774-44F2-8D82-344F94EC72B2}" type="presOf" srcId="{5356F663-61BD-46FC-BC06-A2A916C460F1}" destId="{CEEA2821-97F8-4B07-B48E-28A35BD0CDDB}" srcOrd="0" destOrd="0" presId="urn:microsoft.com/office/officeart/2005/8/layout/hList7"/>
    <dgm:cxn modelId="{DEED80EA-1031-4BD8-BD4E-47C95868F65C}" type="presOf" srcId="{4EE6571E-8753-4152-9263-D7A62A76E57D}" destId="{ECEE15F8-7DD3-4968-ABA5-8D70727BEAD2}" srcOrd="0" destOrd="0" presId="urn:microsoft.com/office/officeart/2005/8/layout/hList7"/>
    <dgm:cxn modelId="{5F321BF3-75BB-47CE-B213-016506C8A0EC}" type="presOf" srcId="{AA351A6A-B435-4949-9AC2-18845F9AA376}" destId="{44CE53C4-41AC-4DB6-9880-519320BAD69B}" srcOrd="1" destOrd="0" presId="urn:microsoft.com/office/officeart/2005/8/layout/hList7"/>
    <dgm:cxn modelId="{11D7A8F4-8993-4B78-B7C8-F7CEFF159D7E}" type="presOf" srcId="{66D2545C-25E3-41A7-93D5-EB0113F7FCC2}" destId="{5ABE3EE2-91FF-469A-8F7E-5F6BAD66CB68}" srcOrd="0" destOrd="0" presId="urn:microsoft.com/office/officeart/2005/8/layout/hList7"/>
    <dgm:cxn modelId="{2A7F3AF5-8FAC-45A1-8D5D-08283F3BBFAE}" type="presOf" srcId="{70C41553-ABCD-48BD-A2D0-87DBAE1812C5}" destId="{79BB4BD6-A9F9-4C60-A259-CA16E109A929}" srcOrd="1" destOrd="0" presId="urn:microsoft.com/office/officeart/2005/8/layout/hList7"/>
    <dgm:cxn modelId="{9CF13495-0C0D-4CC4-B5F4-C24D012F1BE7}" type="presParOf" srcId="{5ABE3EE2-91FF-469A-8F7E-5F6BAD66CB68}" destId="{E0D1DFC8-7FC1-4CD0-BF13-2ADD2C649D3E}" srcOrd="0" destOrd="0" presId="urn:microsoft.com/office/officeart/2005/8/layout/hList7"/>
    <dgm:cxn modelId="{2B8F263A-2FDA-4BAD-980E-3C90D4502C76}" type="presParOf" srcId="{5ABE3EE2-91FF-469A-8F7E-5F6BAD66CB68}" destId="{DC2C50C6-33EE-4522-8914-8B7CAA8D0FC1}" srcOrd="1" destOrd="0" presId="urn:microsoft.com/office/officeart/2005/8/layout/hList7"/>
    <dgm:cxn modelId="{2A1DD89C-3BFA-41DC-8B28-577D694326F3}" type="presParOf" srcId="{DC2C50C6-33EE-4522-8914-8B7CAA8D0FC1}" destId="{2A0BD856-C89D-47E8-AEF7-1C9B030CFB1E}" srcOrd="0" destOrd="0" presId="urn:microsoft.com/office/officeart/2005/8/layout/hList7"/>
    <dgm:cxn modelId="{48E62A5E-EABC-410C-9E81-3AF41CDA165F}" type="presParOf" srcId="{2A0BD856-C89D-47E8-AEF7-1C9B030CFB1E}" destId="{CEEA2821-97F8-4B07-B48E-28A35BD0CDDB}" srcOrd="0" destOrd="0" presId="urn:microsoft.com/office/officeart/2005/8/layout/hList7"/>
    <dgm:cxn modelId="{6F919CE5-BC37-4665-B1AE-860223AB0C7A}" type="presParOf" srcId="{2A0BD856-C89D-47E8-AEF7-1C9B030CFB1E}" destId="{987EC01E-83C5-4B60-AEF5-B451F065D4A4}" srcOrd="1" destOrd="0" presId="urn:microsoft.com/office/officeart/2005/8/layout/hList7"/>
    <dgm:cxn modelId="{6C67F49E-73D5-40F4-87A8-E1D9458F97EA}" type="presParOf" srcId="{2A0BD856-C89D-47E8-AEF7-1C9B030CFB1E}" destId="{939CBB4F-32FC-4100-9606-CA547F733443}" srcOrd="2" destOrd="0" presId="urn:microsoft.com/office/officeart/2005/8/layout/hList7"/>
    <dgm:cxn modelId="{C69DB190-9D82-4F21-80EF-DB131476C027}" type="presParOf" srcId="{2A0BD856-C89D-47E8-AEF7-1C9B030CFB1E}" destId="{0DAA09C1-6AD7-4497-B43C-82475E9DE5A1}" srcOrd="3" destOrd="0" presId="urn:microsoft.com/office/officeart/2005/8/layout/hList7"/>
    <dgm:cxn modelId="{49520573-37A2-455B-B3BB-C8722AFDD8F3}" type="presParOf" srcId="{DC2C50C6-33EE-4522-8914-8B7CAA8D0FC1}" destId="{ECEE15F8-7DD3-4968-ABA5-8D70727BEAD2}" srcOrd="1" destOrd="0" presId="urn:microsoft.com/office/officeart/2005/8/layout/hList7"/>
    <dgm:cxn modelId="{6A7313ED-7D94-4598-B5B3-708949139EEA}" type="presParOf" srcId="{DC2C50C6-33EE-4522-8914-8B7CAA8D0FC1}" destId="{F912FC8B-8175-4BCE-86FF-8AEF61E2B412}" srcOrd="2" destOrd="0" presId="urn:microsoft.com/office/officeart/2005/8/layout/hList7"/>
    <dgm:cxn modelId="{5BCC6586-C601-4C58-8CE4-45EDB22BE9B5}" type="presParOf" srcId="{F912FC8B-8175-4BCE-86FF-8AEF61E2B412}" destId="{EF91812B-BF26-476B-9C96-F01EFF1AE550}" srcOrd="0" destOrd="0" presId="urn:microsoft.com/office/officeart/2005/8/layout/hList7"/>
    <dgm:cxn modelId="{FF64F01E-C325-4845-9625-7D6ADB457CA1}" type="presParOf" srcId="{F912FC8B-8175-4BCE-86FF-8AEF61E2B412}" destId="{79BB4BD6-A9F9-4C60-A259-CA16E109A929}" srcOrd="1" destOrd="0" presId="urn:microsoft.com/office/officeart/2005/8/layout/hList7"/>
    <dgm:cxn modelId="{847EECFE-4B3E-4C0C-88CA-E5D57F82EE4D}" type="presParOf" srcId="{F912FC8B-8175-4BCE-86FF-8AEF61E2B412}" destId="{0F7A0881-47DE-40BA-AC3E-E463BD9FD958}" srcOrd="2" destOrd="0" presId="urn:microsoft.com/office/officeart/2005/8/layout/hList7"/>
    <dgm:cxn modelId="{5E5AEBDC-6ED4-4C9E-B7B8-1A7974A982AF}" type="presParOf" srcId="{F912FC8B-8175-4BCE-86FF-8AEF61E2B412}" destId="{E3C52A69-255D-4FAA-9064-A38D22EF3F81}" srcOrd="3" destOrd="0" presId="urn:microsoft.com/office/officeart/2005/8/layout/hList7"/>
    <dgm:cxn modelId="{4AB7A946-16D1-4BE7-B314-A98A0711126C}" type="presParOf" srcId="{DC2C50C6-33EE-4522-8914-8B7CAA8D0FC1}" destId="{5C589978-450B-4865-A520-DE7952D7424B}" srcOrd="3" destOrd="0" presId="urn:microsoft.com/office/officeart/2005/8/layout/hList7"/>
    <dgm:cxn modelId="{255CF01C-7444-40D3-85F0-183A5AB86AA7}" type="presParOf" srcId="{DC2C50C6-33EE-4522-8914-8B7CAA8D0FC1}" destId="{3BFEB21A-3B04-482C-98C4-4B37AB8FEB89}" srcOrd="4" destOrd="0" presId="urn:microsoft.com/office/officeart/2005/8/layout/hList7"/>
    <dgm:cxn modelId="{D4ABAA60-1B88-4075-AD97-D0D1F416E5F1}" type="presParOf" srcId="{3BFEB21A-3B04-482C-98C4-4B37AB8FEB89}" destId="{06C21167-5566-498F-AE4C-F44AC6458546}" srcOrd="0" destOrd="0" presId="urn:microsoft.com/office/officeart/2005/8/layout/hList7"/>
    <dgm:cxn modelId="{5805E7E4-755D-4A06-A970-13E3F1ABB873}" type="presParOf" srcId="{3BFEB21A-3B04-482C-98C4-4B37AB8FEB89}" destId="{44CE53C4-41AC-4DB6-9880-519320BAD69B}" srcOrd="1" destOrd="0" presId="urn:microsoft.com/office/officeart/2005/8/layout/hList7"/>
    <dgm:cxn modelId="{69706776-DBBF-4372-A2F6-9135DDFA98AD}" type="presParOf" srcId="{3BFEB21A-3B04-482C-98C4-4B37AB8FEB89}" destId="{CB897D68-1C91-4429-92A6-F2FF0648552C}" srcOrd="2" destOrd="0" presId="urn:microsoft.com/office/officeart/2005/8/layout/hList7"/>
    <dgm:cxn modelId="{2F49B9A2-9675-4394-8B19-6023B9CF801C}" type="presParOf" srcId="{3BFEB21A-3B04-482C-98C4-4B37AB8FEB89}" destId="{502135A3-C7B0-4125-99E8-06BA65FB71B8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EEA2821-97F8-4B07-B48E-28A35BD0CDDB}">
      <dsp:nvSpPr>
        <dsp:cNvPr id="0" name=""/>
        <dsp:cNvSpPr/>
      </dsp:nvSpPr>
      <dsp:spPr>
        <a:xfrm>
          <a:off x="1248" y="0"/>
          <a:ext cx="1942411" cy="2879069"/>
        </a:xfrm>
        <a:prstGeom prst="roundRect">
          <a:avLst>
            <a:gd name="adj" fmla="val 10000"/>
          </a:avLst>
        </a:prstGeom>
        <a:solidFill>
          <a:schemeClr val="accent6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kern="1200" dirty="0"/>
            <a:t>음성인식</a:t>
          </a:r>
        </a:p>
      </dsp:txBody>
      <dsp:txXfrm>
        <a:off x="1248" y="1151627"/>
        <a:ext cx="1942411" cy="1151627"/>
      </dsp:txXfrm>
    </dsp:sp>
    <dsp:sp modelId="{0DAA09C1-6AD7-4497-B43C-82475E9DE5A1}">
      <dsp:nvSpPr>
        <dsp:cNvPr id="0" name=""/>
        <dsp:cNvSpPr/>
      </dsp:nvSpPr>
      <dsp:spPr>
        <a:xfrm>
          <a:off x="493089" y="172744"/>
          <a:ext cx="958729" cy="958729"/>
        </a:xfrm>
        <a:prstGeom prst="ellipse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000" r="-4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F91812B-BF26-476B-9C96-F01EFF1AE550}">
      <dsp:nvSpPr>
        <dsp:cNvPr id="0" name=""/>
        <dsp:cNvSpPr/>
      </dsp:nvSpPr>
      <dsp:spPr>
        <a:xfrm>
          <a:off x="2001932" y="0"/>
          <a:ext cx="1942411" cy="2879069"/>
        </a:xfrm>
        <a:prstGeom prst="roundRect">
          <a:avLst>
            <a:gd name="adj" fmla="val 10000"/>
          </a:avLst>
        </a:prstGeom>
        <a:solidFill>
          <a:schemeClr val="accent6">
            <a:alpha val="90000"/>
            <a:hueOff val="0"/>
            <a:satOff val="0"/>
            <a:lumOff val="0"/>
            <a:alphaOff val="-2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kern="1200" dirty="0"/>
            <a:t>자연어</a:t>
          </a:r>
          <a:endParaRPr lang="en-US" altLang="ko-KR" sz="1800" kern="1200" dirty="0"/>
        </a:p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kern="1200" dirty="0"/>
            <a:t>처리</a:t>
          </a:r>
        </a:p>
      </dsp:txBody>
      <dsp:txXfrm>
        <a:off x="2001932" y="1151627"/>
        <a:ext cx="1942411" cy="1151627"/>
      </dsp:txXfrm>
    </dsp:sp>
    <dsp:sp modelId="{E3C52A69-255D-4FAA-9064-A38D22EF3F81}">
      <dsp:nvSpPr>
        <dsp:cNvPr id="0" name=""/>
        <dsp:cNvSpPr/>
      </dsp:nvSpPr>
      <dsp:spPr>
        <a:xfrm>
          <a:off x="2465280" y="133608"/>
          <a:ext cx="1015716" cy="1037000"/>
        </a:xfrm>
        <a:prstGeom prst="ellipse">
          <a:avLst/>
        </a:prstGeom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2000" r="-52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6C21167-5566-498F-AE4C-F44AC6458546}">
      <dsp:nvSpPr>
        <dsp:cNvPr id="0" name=""/>
        <dsp:cNvSpPr/>
      </dsp:nvSpPr>
      <dsp:spPr>
        <a:xfrm>
          <a:off x="4003865" y="0"/>
          <a:ext cx="1942411" cy="2879069"/>
        </a:xfrm>
        <a:prstGeom prst="roundRect">
          <a:avLst>
            <a:gd name="adj" fmla="val 10000"/>
          </a:avLst>
        </a:prstGeom>
        <a:solidFill>
          <a:schemeClr val="accent6">
            <a:alpha val="90000"/>
            <a:hueOff val="0"/>
            <a:satOff val="0"/>
            <a:lumOff val="0"/>
            <a:alphaOff val="-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kern="1200" dirty="0"/>
            <a:t>음성출력</a:t>
          </a:r>
        </a:p>
      </dsp:txBody>
      <dsp:txXfrm>
        <a:off x="4003865" y="1151627"/>
        <a:ext cx="1942411" cy="1151627"/>
      </dsp:txXfrm>
    </dsp:sp>
    <dsp:sp modelId="{502135A3-C7B0-4125-99E8-06BA65FB71B8}">
      <dsp:nvSpPr>
        <dsp:cNvPr id="0" name=""/>
        <dsp:cNvSpPr/>
      </dsp:nvSpPr>
      <dsp:spPr>
        <a:xfrm>
          <a:off x="4494457" y="172744"/>
          <a:ext cx="958729" cy="958729"/>
        </a:xfrm>
        <a:prstGeom prst="ellipse">
          <a:avLst/>
        </a:prstGeom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000" r="-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0D1DFC8-7FC1-4CD0-BF13-2ADD2C649D3E}">
      <dsp:nvSpPr>
        <dsp:cNvPr id="0" name=""/>
        <dsp:cNvSpPr/>
      </dsp:nvSpPr>
      <dsp:spPr>
        <a:xfrm>
          <a:off x="237851" y="2303255"/>
          <a:ext cx="5470574" cy="431860"/>
        </a:xfrm>
        <a:prstGeom prst="leftRightArrow">
          <a:avLst/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7742FC-62BB-4B81-9CA5-3B750A4B4580}" type="datetimeFigureOut">
              <a:rPr lang="zh-CN" altLang="en-US" smtClean="0"/>
              <a:t>2022/2/23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7E82F1-5B17-4D95-A6D6-EB96F2D72B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06024D97-E667-405D-B634-E583E2108D71}" type="datetimeFigureOut">
              <a:rPr lang="zh-CN" altLang="en-US"/>
              <a:t>2022/2/23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algn="r">
              <a:defRPr sz="1200"/>
            </a:lvl1pPr>
          </a:lstStyle>
          <a:p>
            <a:fld id="{418F03C3-53C1-4F10-8DAF-D1F318E96C6E}" type="slidenum">
              <a:rPr lang="zh-CN" altLang="en-US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1pPr>
    <a:lvl2pPr marL="455930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2pPr>
    <a:lvl3pPr marL="913130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3pPr>
    <a:lvl4pPr marL="1370330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4pPr>
    <a:lvl5pPr marL="1827530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5pPr>
    <a:lvl6pPr marL="2285365" algn="l" defTabSz="913765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2742565" algn="l" defTabSz="913765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199765" algn="l" defTabSz="913765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3656965" algn="l" defTabSz="913765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76187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https://www.youtube.com/watch?v=Od_brCj_oCE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53866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19108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https://www.youtube.com/watch?v=Od_brCj_oCE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0434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29664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dirty="0">
                <a:solidFill>
                  <a:srgbClr val="333333"/>
                </a:solidFill>
                <a:effectLst/>
                <a:latin typeface="Helvetica Neue"/>
              </a:rPr>
              <a:t>높낮이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Helvetica Neue"/>
              </a:rPr>
              <a:t>,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Helvetica Neue"/>
              </a:rPr>
              <a:t>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Helvetica Neue"/>
              </a:rPr>
              <a:t>,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Helvetica Neue"/>
              </a:rPr>
              <a:t>속도 및 힘과 같은 음성 샘플의 물리적 특성을 분석하여 감정을 식별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0619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ko-KR" altLang="en-US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찰스 다윈의 연구 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: 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감정이 생존과 직결되므로 인류 보편적인 감정이 있다</a:t>
            </a:r>
          </a:p>
          <a:p>
            <a:pPr algn="l"/>
            <a:r>
              <a:rPr lang="ko-KR" altLang="en-US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 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1970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년대 폴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에크만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교수가 검증하여 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가지 보편적 감정 증명</a:t>
            </a:r>
          </a:p>
          <a:p>
            <a:pPr algn="l"/>
            <a:r>
              <a:rPr lang="en-US" altLang="ko-KR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- 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인류의 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가지 보편적 감정</a:t>
            </a:r>
          </a:p>
          <a:p>
            <a:pPr algn="l"/>
            <a:r>
              <a:rPr lang="ko-KR" altLang="en-US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 행복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 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분노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 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경멸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 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두려움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 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혐오감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 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슬픔</a:t>
            </a:r>
          </a:p>
          <a:p>
            <a:r>
              <a:rPr lang="ko-KR" altLang="en-US" dirty="0"/>
              <a:t>음성 데이터로부터 특징을 추출하는 프로그램은 먼저 말하기 속도를 분석하고</a:t>
            </a:r>
            <a:r>
              <a:rPr lang="en-US" altLang="ko-KR" dirty="0"/>
              <a:t>, FFT(Fast-Fourier Transform) </a:t>
            </a:r>
            <a:r>
              <a:rPr lang="ko-KR" altLang="en-US" dirty="0"/>
              <a:t>과정을 통해 </a:t>
            </a:r>
            <a:endParaRPr lang="en-US" altLang="ko-KR" dirty="0"/>
          </a:p>
          <a:p>
            <a:r>
              <a:rPr lang="ko-KR" altLang="en-US" dirty="0"/>
              <a:t>신호의 요소를 분리하여</a:t>
            </a:r>
            <a:r>
              <a:rPr lang="en-US" altLang="ko-KR" dirty="0"/>
              <a:t>, </a:t>
            </a:r>
            <a:r>
              <a:rPr lang="ko-KR" altLang="en-US" dirty="0"/>
              <a:t>전체적인 성조와 변화량을 추출한다</a:t>
            </a:r>
            <a:r>
              <a:rPr lang="en-US" altLang="ko-KR" dirty="0"/>
              <a:t>. </a:t>
            </a:r>
            <a:r>
              <a:rPr lang="ko-KR" altLang="en-US" dirty="0"/>
              <a:t>그리고 </a:t>
            </a:r>
            <a:r>
              <a:rPr lang="en-US" altLang="ko-KR" dirty="0"/>
              <a:t>MFCC </a:t>
            </a:r>
            <a:r>
              <a:rPr lang="ko-KR" altLang="en-US" dirty="0"/>
              <a:t>분석을 통해 특징 벡터를 추출하고 </a:t>
            </a:r>
            <a:endParaRPr lang="en-US" altLang="ko-KR" dirty="0"/>
          </a:p>
          <a:p>
            <a:r>
              <a:rPr lang="ko-KR" altLang="en-US" dirty="0"/>
              <a:t>텐 </a:t>
            </a:r>
            <a:r>
              <a:rPr lang="ko-KR" altLang="en-US" dirty="0" err="1"/>
              <a:t>서플로우를</a:t>
            </a:r>
            <a:r>
              <a:rPr lang="ko-KR" altLang="en-US" dirty="0"/>
              <a:t> 통해 해당 값과 앞의 감정단어로부터 추출된 가중치를 이용하여 감정을 분류한 후</a:t>
            </a:r>
            <a:r>
              <a:rPr lang="en-US" altLang="ko-KR" dirty="0"/>
              <a:t>, </a:t>
            </a:r>
            <a:r>
              <a:rPr lang="ko-KR" altLang="en-US" dirty="0"/>
              <a:t>결과를 반환한다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23007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400" dirty="0"/>
              <a:t>구글에서 </a:t>
            </a:r>
            <a:r>
              <a:rPr lang="en-US" altLang="ko-KR" sz="1400" dirty="0"/>
              <a:t>2018</a:t>
            </a:r>
            <a:r>
              <a:rPr lang="ko-KR" altLang="en-US" sz="1400" dirty="0"/>
              <a:t>년에 공개한 </a:t>
            </a:r>
            <a:r>
              <a:rPr lang="en-US" altLang="ko-KR" sz="1400" dirty="0"/>
              <a:t>BERT</a:t>
            </a:r>
            <a:r>
              <a:rPr lang="ko-KR" altLang="en-US" sz="1400" dirty="0"/>
              <a:t>는 등장과 동시에 수많은 </a:t>
            </a:r>
            <a:r>
              <a:rPr lang="en-US" altLang="ko-KR" sz="1400" dirty="0"/>
              <a:t>NLP </a:t>
            </a:r>
            <a:r>
              <a:rPr lang="ko-KR" altLang="en-US" sz="1400" dirty="0"/>
              <a:t>태스크에서 최고 성능을 보여주면서 </a:t>
            </a:r>
            <a:r>
              <a:rPr lang="en-US" altLang="ko-KR" sz="1400" dirty="0"/>
              <a:t>NLP</a:t>
            </a:r>
            <a:r>
              <a:rPr lang="ko-KR" altLang="en-US" sz="1400" dirty="0"/>
              <a:t>의 한 획을 그은 모델로 평가받고 있다</a:t>
            </a:r>
            <a:r>
              <a:rPr lang="en-US" altLang="ko-KR" sz="1400" dirty="0"/>
              <a:t>. </a:t>
            </a:r>
            <a:r>
              <a:rPr lang="ko-KR" altLang="en-US" sz="1400" dirty="0"/>
              <a:t>양방향성을 지향하고 있기 때문이다</a:t>
            </a:r>
            <a:r>
              <a:rPr lang="en-US" altLang="ko-KR" sz="1400" dirty="0"/>
              <a:t>.(B: </a:t>
            </a:r>
            <a:r>
              <a:rPr lang="en-US" altLang="ko-KR" sz="1400" dirty="0" err="1"/>
              <a:t>bidirection</a:t>
            </a:r>
            <a:r>
              <a:rPr lang="en-US" altLang="ko-KR" sz="1400" dirty="0"/>
              <a:t>) BERT </a:t>
            </a:r>
            <a:r>
              <a:rPr lang="ko-KR" altLang="en-US" sz="1400" dirty="0"/>
              <a:t>모델은 문맥 특성을 활용하고 있고</a:t>
            </a:r>
            <a:r>
              <a:rPr lang="en-US" altLang="ko-KR" sz="1400" dirty="0"/>
              <a:t>, </a:t>
            </a:r>
            <a:r>
              <a:rPr lang="ko-KR" altLang="en-US" sz="1400" dirty="0"/>
              <a:t>대용량 말뭉치로 사전 학습이 이미 진행되어 언어에 대한 이해도도 높다</a:t>
            </a:r>
            <a:r>
              <a:rPr lang="en-US" altLang="ko-KR" sz="1400" dirty="0"/>
              <a:t>.  </a:t>
            </a:r>
            <a:r>
              <a:rPr lang="ko-KR" altLang="en-US" sz="1400" dirty="0"/>
              <a:t>하지만 </a:t>
            </a:r>
            <a:r>
              <a:rPr lang="en-US" altLang="ko-KR" sz="1400" dirty="0"/>
              <a:t>BERT</a:t>
            </a:r>
            <a:r>
              <a:rPr lang="ko-KR" altLang="en-US" sz="1400" dirty="0"/>
              <a:t>는 한국어에 대해서 영어보다 정확도가 떨어진다고 한다</a:t>
            </a:r>
            <a:r>
              <a:rPr lang="en-US" altLang="ko-KR" sz="1400" dirty="0"/>
              <a:t>. </a:t>
            </a:r>
            <a:endParaRPr lang="ko-KR" altLang="en-US" sz="1400" dirty="0"/>
          </a:p>
          <a:p>
            <a:r>
              <a:rPr lang="ko-KR" altLang="en-US" sz="1400" dirty="0"/>
              <a:t> </a:t>
            </a:r>
          </a:p>
          <a:p>
            <a:r>
              <a:rPr lang="ko-KR" altLang="en-US" sz="1400" dirty="0"/>
              <a:t> 오늘 기술해볼 </a:t>
            </a:r>
            <a:r>
              <a:rPr lang="en-US" altLang="ko-KR" sz="1400" b="1" dirty="0" err="1"/>
              <a:t>KoBERT</a:t>
            </a:r>
            <a:r>
              <a:rPr lang="en-US" altLang="ko-KR" sz="1400" b="1" dirty="0"/>
              <a:t> </a:t>
            </a:r>
            <a:r>
              <a:rPr lang="ko-KR" altLang="en-US" sz="1400" b="1" dirty="0"/>
              <a:t>모델은</a:t>
            </a:r>
            <a:r>
              <a:rPr lang="ko-KR" altLang="en-US" sz="1400" dirty="0"/>
              <a:t> </a:t>
            </a:r>
            <a:r>
              <a:rPr lang="en-US" altLang="ko-KR" sz="1400" dirty="0" err="1"/>
              <a:t>SKTBrain</a:t>
            </a:r>
            <a:r>
              <a:rPr lang="ko-KR" altLang="en-US" sz="1400" dirty="0"/>
              <a:t>에서 공개했는데</a:t>
            </a:r>
            <a:r>
              <a:rPr lang="en-US" altLang="ko-KR" sz="1400" dirty="0"/>
              <a:t>, </a:t>
            </a:r>
            <a:r>
              <a:rPr lang="ko-KR" altLang="en-US" sz="1400" dirty="0"/>
              <a:t>한국어 위키 </a:t>
            </a:r>
            <a:r>
              <a:rPr lang="en-US" altLang="ko-KR" sz="1400" dirty="0"/>
              <a:t>5</a:t>
            </a:r>
            <a:r>
              <a:rPr lang="ko-KR" altLang="en-US" sz="1400" dirty="0"/>
              <a:t>백만 문장과 한국어 뉴스 </a:t>
            </a:r>
            <a:r>
              <a:rPr lang="en-US" altLang="ko-KR" sz="1400" dirty="0"/>
              <a:t>2</a:t>
            </a:r>
            <a:r>
              <a:rPr lang="ko-KR" altLang="en-US" sz="1400" dirty="0"/>
              <a:t>천만 문장을 학습한 모델이다</a:t>
            </a:r>
            <a:r>
              <a:rPr lang="en-US" altLang="ko-KR" sz="1400" dirty="0"/>
              <a:t>. </a:t>
            </a:r>
            <a:r>
              <a:rPr lang="ko-KR" altLang="en-US" sz="1400" dirty="0"/>
              <a:t>자신의 사용 목적에 따라 </a:t>
            </a:r>
            <a:r>
              <a:rPr lang="ko-KR" altLang="en-US" sz="1400" dirty="0" err="1"/>
              <a:t>파인튜닝이</a:t>
            </a:r>
            <a:r>
              <a:rPr lang="ko-KR" altLang="en-US" sz="1400" dirty="0"/>
              <a:t> 가능하기 때문에 </a:t>
            </a:r>
            <a:r>
              <a:rPr lang="en-US" altLang="ko-KR" sz="1400" dirty="0"/>
              <a:t>output layer</a:t>
            </a:r>
            <a:r>
              <a:rPr lang="ko-KR" altLang="en-US" sz="1400" dirty="0"/>
              <a:t>만을 추가로 달아주면 원하는 결과를 출력해낼 수 있다</a:t>
            </a:r>
            <a:r>
              <a:rPr lang="en-US" altLang="ko-KR" sz="1400" dirty="0"/>
              <a:t>. </a:t>
            </a:r>
            <a:r>
              <a:rPr lang="ko-KR" altLang="en-US" sz="1400" b="1" dirty="0"/>
              <a:t>많은 </a:t>
            </a:r>
            <a:r>
              <a:rPr lang="en-US" altLang="ko-KR" sz="1400" b="1" dirty="0"/>
              <a:t>BERT </a:t>
            </a:r>
            <a:r>
              <a:rPr lang="ko-KR" altLang="en-US" sz="1400" b="1" dirty="0"/>
              <a:t>모델 중에서도 </a:t>
            </a:r>
            <a:r>
              <a:rPr lang="en-US" altLang="ko-KR" sz="1400" b="1" dirty="0" err="1"/>
              <a:t>KoBERT</a:t>
            </a:r>
            <a:r>
              <a:rPr lang="ko-KR" altLang="en-US" sz="1400" b="1" dirty="0"/>
              <a:t>를 사용한 이유는 </a:t>
            </a:r>
            <a:r>
              <a:rPr lang="en-US" altLang="ko-KR" sz="1400" b="1" dirty="0"/>
              <a:t>"</a:t>
            </a:r>
            <a:r>
              <a:rPr lang="ko-KR" altLang="en-US" sz="1400" b="1" dirty="0"/>
              <a:t>한국어</a:t>
            </a:r>
            <a:r>
              <a:rPr lang="en-US" altLang="ko-KR" sz="1400" b="1" dirty="0"/>
              <a:t>"</a:t>
            </a:r>
            <a:r>
              <a:rPr lang="ko-KR" altLang="en-US" sz="1400" b="1" dirty="0"/>
              <a:t>에 대해 많은 사전 학습이 이루어져 있고</a:t>
            </a:r>
            <a:r>
              <a:rPr lang="en-US" altLang="ko-KR" sz="1400" b="1" dirty="0"/>
              <a:t>, </a:t>
            </a:r>
            <a:r>
              <a:rPr lang="ko-KR" altLang="en-US" sz="1400" b="1" dirty="0"/>
              <a:t>감정을 분석할 때</a:t>
            </a:r>
            <a:r>
              <a:rPr lang="en-US" altLang="ko-KR" sz="1400" b="1" dirty="0"/>
              <a:t>, </a:t>
            </a:r>
            <a:r>
              <a:rPr lang="ko-KR" altLang="en-US" sz="1400" b="1" dirty="0"/>
              <a:t>긍정과 부정만으로 분류하는 것이 아닌 다중 분류가 가능한 것이 강점이기 때문이다</a:t>
            </a:r>
            <a:r>
              <a:rPr lang="en-US" altLang="ko-KR" sz="1400" b="1" dirty="0"/>
              <a:t>.</a:t>
            </a:r>
            <a:endParaRPr lang="ko-KR" altLang="en-US" sz="1400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88994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67346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32461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占位符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5" r="48728" b="5129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内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5000">
        <p14:switch dir="r"/>
      </p:transition>
    </mc:Choice>
    <mc:Fallback xmlns="">
      <p:transition spd="slow" advClick="0" advTm="500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 advClick="0" advTm="0">
    <p:split orient="vert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64407" y="2246811"/>
            <a:ext cx="10929938" cy="155033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928813" y="4098502"/>
            <a:ext cx="9001125" cy="184834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426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85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9278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570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2131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855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4983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140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43018" y="6704013"/>
            <a:ext cx="3000745" cy="38576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B4E67A1-5C53-42BD-AB2C-709FEF61F269}" type="datetimeFigureOut">
              <a:rPr lang="zh-CN" altLang="en-US"/>
              <a:t>2022/2/23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393156" y="6704013"/>
            <a:ext cx="4072440" cy="38576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9214988" y="6704013"/>
            <a:ext cx="3000745" cy="38576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5A80EFF5-4C64-44AF-903C-4654B01C43E2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84238" y="385763"/>
            <a:ext cx="11090275" cy="1397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84238" y="1925638"/>
            <a:ext cx="11090275" cy="45894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84238" y="6704013"/>
            <a:ext cx="2892425" cy="384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A93E93-166D-47F5-9EF1-ACEABE24AEEA}" type="datetimeFigureOut">
              <a:rPr lang="zh-CN" altLang="en-US" smtClean="0"/>
              <a:t>2022/2/23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259263" y="6704013"/>
            <a:ext cx="4340225" cy="384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082088" y="6704013"/>
            <a:ext cx="2892425" cy="384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8D5ACA-62CA-46DB-AD6B-12EDD6D51A2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microsoft.com/office/2007/relationships/hdphoto" Target="../media/hdphoto2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eg"/><Relationship Id="rId13" Type="http://schemas.openxmlformats.org/officeDocument/2006/relationships/image" Target="../media/image37.png"/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31.png"/><Relationship Id="rId12" Type="http://schemas.openxmlformats.org/officeDocument/2006/relationships/image" Target="../media/image36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5.xml"/><Relationship Id="rId6" Type="http://schemas.openxmlformats.org/officeDocument/2006/relationships/image" Target="../media/image30.jpe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3.xml"/><Relationship Id="rId1" Type="http://schemas.openxmlformats.org/officeDocument/2006/relationships/video" Target="https://www.youtube.com/embed/Od_brCj_oCE?feature=oembed" TargetMode="External"/><Relationship Id="rId4" Type="http://schemas.openxmlformats.org/officeDocument/2006/relationships/image" Target="../media/image38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slideLayout" Target="../slideLayouts/slideLayout2.xm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tags" Target="../tags/tag12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5" Type="http://schemas.openxmlformats.org/officeDocument/2006/relationships/tags" Target="../tags/tag5.xml"/><Relationship Id="rId15" Type="http://schemas.openxmlformats.org/officeDocument/2006/relationships/slide" Target="slide4.xml"/><Relationship Id="rId10" Type="http://schemas.openxmlformats.org/officeDocument/2006/relationships/tags" Target="../tags/tag10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.xml"/><Relationship Id="rId13" Type="http://schemas.openxmlformats.org/officeDocument/2006/relationships/image" Target="../media/image10.png"/><Relationship Id="rId3" Type="http://schemas.openxmlformats.org/officeDocument/2006/relationships/slideLayout" Target="../slideLayouts/slideLayout3.xml"/><Relationship Id="rId7" Type="http://schemas.microsoft.com/office/2007/relationships/hdphoto" Target="../media/hdphoto2.wdp"/><Relationship Id="rId12" Type="http://schemas.microsoft.com/office/2007/relationships/diagramDrawing" Target="../diagrams/drawing1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image" Target="../media/image5.png"/><Relationship Id="rId11" Type="http://schemas.openxmlformats.org/officeDocument/2006/relationships/diagramColors" Target="../diagrams/colors1.xml"/><Relationship Id="rId5" Type="http://schemas.openxmlformats.org/officeDocument/2006/relationships/image" Target="../media/image6.png"/><Relationship Id="rId10" Type="http://schemas.openxmlformats.org/officeDocument/2006/relationships/diagramQuickStyle" Target="../diagrams/quickStyle1.xml"/><Relationship Id="rId4" Type="http://schemas.openxmlformats.org/officeDocument/2006/relationships/notesSlide" Target="../notesSlides/notesSlide3.xml"/><Relationship Id="rId9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3.png"/><Relationship Id="rId2" Type="http://schemas.openxmlformats.org/officeDocument/2006/relationships/tags" Target="../tags/tag16.xml"/><Relationship Id="rId1" Type="http://schemas.openxmlformats.org/officeDocument/2006/relationships/tags" Target="../tags/tag15.xml"/><Relationship Id="rId6" Type="http://schemas.openxmlformats.org/officeDocument/2006/relationships/image" Target="../media/image12.jpeg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7.jpeg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1.jpeg"/><Relationship Id="rId2" Type="http://schemas.openxmlformats.org/officeDocument/2006/relationships/tags" Target="../tags/tag22.xml"/><Relationship Id="rId1" Type="http://schemas.openxmlformats.org/officeDocument/2006/relationships/tags" Target="../tags/tag2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openxmlformats.org/officeDocument/2006/relationships/image" Target="../media/image24.jpeg"/><Relationship Id="rId4" Type="http://schemas.openxmlformats.org/officeDocument/2006/relationships/notesSlide" Target="../notesSlides/notesSlide7.xml"/><Relationship Id="rId9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.png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10" Type="http://schemas.openxmlformats.org/officeDocument/2006/relationships/image" Target="../media/image26.png"/><Relationship Id="rId4" Type="http://schemas.openxmlformats.org/officeDocument/2006/relationships/notesSlide" Target="../notesSlides/notesSlide8.xml"/><Relationship Id="rId9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이게 정말 사랑일까? 영화 &amp;lt;그녀Her&amp;gt;를 읽다(박명호 작가) : 네이버 블로그">
            <a:extLst>
              <a:ext uri="{FF2B5EF4-FFF2-40B4-BE49-F238E27FC236}">
                <a16:creationId xmlns:a16="http://schemas.microsoft.com/office/drawing/2014/main" id="{57817052-D1F0-4A29-89A6-F11BE417C9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4" y="0"/>
            <a:ext cx="12863739" cy="7240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38"/>
          <p:cNvSpPr>
            <a:spLocks noChangeArrowheads="1"/>
          </p:cNvSpPr>
          <p:nvPr/>
        </p:nvSpPr>
        <p:spPr bwMode="auto">
          <a:xfrm>
            <a:off x="7293471" y="5848573"/>
            <a:ext cx="4848084" cy="923326"/>
          </a:xfrm>
          <a:prstGeom prst="rect">
            <a:avLst/>
          </a:prstGeom>
          <a:solidFill>
            <a:srgbClr val="C000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91434" tIns="45718" rIns="91434" bIns="45718">
            <a:spAutoFit/>
          </a:bodyPr>
          <a:lstStyle/>
          <a:p>
            <a:r>
              <a:rPr lang="en-US" altLang="zh-CN" sz="32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엽서M" panose="02030600000101010101" pitchFamily="18" charset="-127"/>
                <a:ea typeface="HY엽서M" panose="02030600000101010101" pitchFamily="18" charset="-127"/>
                <a:cs typeface="Arial" panose="020B0604020202020204" pitchFamily="34" charset="0"/>
              </a:rPr>
              <a:t>Team </a:t>
            </a:r>
            <a:r>
              <a:rPr lang="ko-KR" altLang="en-US" sz="32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엽서M" panose="02030600000101010101" pitchFamily="18" charset="-127"/>
                <a:ea typeface="HY엽서M" panose="02030600000101010101" pitchFamily="18" charset="-127"/>
                <a:cs typeface="Arial" panose="020B0604020202020204" pitchFamily="34" charset="0"/>
              </a:rPr>
              <a:t>연어유희</a:t>
            </a:r>
            <a:endParaRPr lang="en-US" altLang="ko-KR" sz="2500" b="1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엽서M" panose="02030600000101010101" pitchFamily="18" charset="-127"/>
              <a:ea typeface="HY엽서M" panose="02030600000101010101" pitchFamily="18" charset="-127"/>
              <a:cs typeface="Arial" panose="020B0604020202020204" pitchFamily="34" charset="0"/>
            </a:endParaRPr>
          </a:p>
          <a:p>
            <a:r>
              <a:rPr lang="ko-KR" altLang="en-US" sz="22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엽서M" panose="02030600000101010101" pitchFamily="18" charset="-127"/>
                <a:ea typeface="HY엽서M" panose="02030600000101010101" pitchFamily="18" charset="-127"/>
                <a:cs typeface="Arial" panose="020B0604020202020204" pitchFamily="34" charset="0"/>
              </a:rPr>
              <a:t>팀원</a:t>
            </a:r>
            <a:r>
              <a:rPr lang="en-US" altLang="ko-KR" sz="22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엽서M" panose="02030600000101010101" pitchFamily="18" charset="-127"/>
                <a:ea typeface="HY엽서M" panose="02030600000101010101" pitchFamily="18" charset="-127"/>
                <a:cs typeface="Arial" panose="020B0604020202020204" pitchFamily="34" charset="0"/>
              </a:rPr>
              <a:t>: </a:t>
            </a:r>
            <a:r>
              <a:rPr lang="ko-KR" altLang="en-US" sz="2200" b="1" dirty="0" err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엽서M" panose="02030600000101010101" pitchFamily="18" charset="-127"/>
                <a:ea typeface="HY엽서M" panose="02030600000101010101" pitchFamily="18" charset="-127"/>
                <a:cs typeface="Arial" panose="020B0604020202020204" pitchFamily="34" charset="0"/>
              </a:rPr>
              <a:t>이소담</a:t>
            </a:r>
            <a:r>
              <a:rPr lang="ko-KR" altLang="en-US" sz="22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엽서M" panose="02030600000101010101" pitchFamily="18" charset="-127"/>
                <a:ea typeface="HY엽서M" panose="02030600000101010101" pitchFamily="18" charset="-127"/>
                <a:cs typeface="Arial" panose="020B0604020202020204" pitchFamily="34" charset="0"/>
              </a:rPr>
              <a:t>  이한  </a:t>
            </a:r>
            <a:r>
              <a:rPr lang="ko-KR" altLang="en-US" sz="2200" b="1" dirty="0" err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엽서M" panose="02030600000101010101" pitchFamily="18" charset="-127"/>
                <a:ea typeface="HY엽서M" panose="02030600000101010101" pitchFamily="18" charset="-127"/>
                <a:cs typeface="Arial" panose="020B0604020202020204" pitchFamily="34" charset="0"/>
              </a:rPr>
              <a:t>장세종</a:t>
            </a:r>
            <a:r>
              <a:rPr lang="ko-KR" altLang="en-US" sz="22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엽서M" panose="02030600000101010101" pitchFamily="18" charset="-127"/>
                <a:ea typeface="HY엽서M" panose="02030600000101010101" pitchFamily="18" charset="-127"/>
                <a:cs typeface="Arial" panose="020B0604020202020204" pitchFamily="34" charset="0"/>
              </a:rPr>
              <a:t>  남궁지희</a:t>
            </a:r>
            <a:endParaRPr lang="en-US" altLang="zh-CN" sz="2200" b="1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엽서M" panose="02030600000101010101" pitchFamily="18" charset="-127"/>
              <a:ea typeface="HY엽서M" panose="02030600000101010101" pitchFamily="18" charset="-127"/>
              <a:cs typeface="Arial" panose="020B0604020202020204" pitchFamily="34" charset="0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846B2A72-6D20-4C99-B723-DC5A1AD6E1F2}"/>
              </a:ext>
            </a:extLst>
          </p:cNvPr>
          <p:cNvGrpSpPr/>
          <p:nvPr/>
        </p:nvGrpSpPr>
        <p:grpSpPr>
          <a:xfrm>
            <a:off x="308695" y="4781231"/>
            <a:ext cx="5544616" cy="1931438"/>
            <a:chOff x="92671" y="5213994"/>
            <a:chExt cx="4752528" cy="1642691"/>
          </a:xfrm>
        </p:grpSpPr>
        <p:sp>
          <p:nvSpPr>
            <p:cNvPr id="22" name="Half Frame 1"/>
            <p:cNvSpPr/>
            <p:nvPr/>
          </p:nvSpPr>
          <p:spPr>
            <a:xfrm>
              <a:off x="146774" y="5213994"/>
              <a:ext cx="914853" cy="914853"/>
            </a:xfrm>
            <a:prstGeom prst="halfFrame">
              <a:avLst>
                <a:gd name="adj1" fmla="val 14147"/>
                <a:gd name="adj2" fmla="val 1240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3" name="Half Frame 6"/>
            <p:cNvSpPr/>
            <p:nvPr/>
          </p:nvSpPr>
          <p:spPr>
            <a:xfrm rot="16200000" flipV="1">
              <a:off x="3803799" y="5495422"/>
              <a:ext cx="794516" cy="794516"/>
            </a:xfrm>
            <a:prstGeom prst="halfFrame">
              <a:avLst>
                <a:gd name="adj1" fmla="val 14147"/>
                <a:gd name="adj2" fmla="val 1240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362798" y="5336759"/>
              <a:ext cx="3921678" cy="8638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6000" b="1" spc="300" dirty="0">
                  <a:solidFill>
                    <a:schemeClr val="bg1">
                      <a:lumMod val="9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엽서M" panose="02030600000101010101" pitchFamily="18" charset="-127"/>
                  <a:ea typeface="HY엽서M" panose="02030600000101010101" pitchFamily="18" charset="-127"/>
                  <a:cs typeface="+mn-ea"/>
                  <a:sym typeface="+mn-lt"/>
                </a:rPr>
                <a:t>나의 </a:t>
              </a:r>
              <a:r>
                <a:rPr lang="en-US" altLang="ko-KR" sz="6000" b="1" spc="300" dirty="0">
                  <a:solidFill>
                    <a:schemeClr val="bg1">
                      <a:lumMod val="9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엽서M" panose="02030600000101010101" pitchFamily="18" charset="-127"/>
                  <a:ea typeface="HY엽서M" panose="02030600000101010101" pitchFamily="18" charset="-127"/>
                  <a:cs typeface="+mn-ea"/>
                  <a:sym typeface="+mn-lt"/>
                </a:rPr>
                <a:t>AI</a:t>
              </a:r>
              <a:r>
                <a:rPr lang="ko-KR" altLang="en-US" sz="6000" b="1" spc="300" dirty="0" err="1">
                  <a:solidFill>
                    <a:schemeClr val="bg1">
                      <a:lumMod val="9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엽서M" panose="02030600000101010101" pitchFamily="18" charset="-127"/>
                  <a:ea typeface="HY엽서M" panose="02030600000101010101" pitchFamily="18" charset="-127"/>
                  <a:cs typeface="+mn-ea"/>
                  <a:sym typeface="+mn-lt"/>
                </a:rPr>
                <a:t>찐친</a:t>
              </a:r>
              <a:endParaRPr lang="en-US" altLang="ko-KR" sz="6000" b="1" spc="3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엽서M" panose="02030600000101010101" pitchFamily="18" charset="-127"/>
                <a:ea typeface="HY엽서M" panose="02030600000101010101" pitchFamily="18" charset="-127"/>
                <a:cs typeface="+mn-ea"/>
                <a:sym typeface="+mn-lt"/>
              </a:endParaRPr>
            </a:p>
          </p:txBody>
        </p:sp>
        <p:cxnSp>
          <p:nvCxnSpPr>
            <p:cNvPr id="52" name="直接连接符 51"/>
            <p:cNvCxnSpPr/>
            <p:nvPr/>
          </p:nvCxnSpPr>
          <p:spPr>
            <a:xfrm>
              <a:off x="158880" y="6856685"/>
              <a:ext cx="4686319" cy="0"/>
            </a:xfrm>
            <a:prstGeom prst="line">
              <a:avLst/>
            </a:prstGeom>
            <a:ln w="28575">
              <a:solidFill>
                <a:schemeClr val="bg1"/>
              </a:solidFill>
              <a:prstDash val="solid"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FAA4C0FE-BAEA-42A9-9911-5D44D9F988BF}"/>
                </a:ext>
              </a:extLst>
            </p:cNvPr>
            <p:cNvSpPr txBox="1"/>
            <p:nvPr/>
          </p:nvSpPr>
          <p:spPr>
            <a:xfrm>
              <a:off x="92671" y="6424637"/>
              <a:ext cx="3656495" cy="3141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>
                  <a:solidFill>
                    <a:schemeClr val="bg1">
                      <a:lumMod val="95000"/>
                    </a:schemeClr>
                  </a:solidFill>
                </a:rPr>
                <a:t>자연어 처리 모델을 활용한 개인화 </a:t>
              </a:r>
              <a:r>
                <a:rPr lang="en-US" altLang="ko-KR" b="1" dirty="0">
                  <a:solidFill>
                    <a:schemeClr val="bg1">
                      <a:lumMod val="95000"/>
                    </a:schemeClr>
                  </a:solidFill>
                </a:rPr>
                <a:t>AI</a:t>
              </a:r>
              <a:r>
                <a:rPr lang="ko-KR" altLang="en-US" b="1" dirty="0">
                  <a:solidFill>
                    <a:schemeClr val="bg1">
                      <a:lumMod val="95000"/>
                    </a:schemeClr>
                  </a:solidFill>
                </a:rPr>
                <a:t>휴먼</a:t>
              </a:r>
            </a:p>
          </p:txBody>
        </p:sp>
      </p:grpSp>
      <p:pic>
        <p:nvPicPr>
          <p:cNvPr id="10" name="Picture 2" descr="지난해 첫선을 보인 AI 챗봇 서비스 이루다. [사진 제공 = 스캐터랩]">
            <a:extLst>
              <a:ext uri="{FF2B5EF4-FFF2-40B4-BE49-F238E27FC236}">
                <a16:creationId xmlns:a16="http://schemas.microsoft.com/office/drawing/2014/main" id="{AEEAC56B-2B0C-4342-A197-932B96C6FE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280" b="96360" l="5797" r="57488">
                        <a14:foregroundMark x1="31723" y1="7280" x2="31723" y2="7280"/>
                        <a14:foregroundMark x1="57488" y1="78352" x2="57488" y2="78352"/>
                        <a14:foregroundMark x1="38325" y1="92337" x2="38325" y2="92337"/>
                        <a14:foregroundMark x1="47504" y1="90613" x2="47504" y2="90613"/>
                        <a14:foregroundMark x1="35427" y1="96360" x2="35427" y2="96360"/>
                        <a14:foregroundMark x1="20451" y1="61877" x2="20451" y2="61877"/>
                        <a14:foregroundMark x1="5797" y1="44636" x2="5797" y2="4463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36696"/>
          <a:stretch/>
        </p:blipFill>
        <p:spPr bwMode="auto">
          <a:xfrm>
            <a:off x="7293471" y="-190819"/>
            <a:ext cx="3744450" cy="497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11D8070-BC90-4CA8-BD28-39A4F319C02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t="12066"/>
          <a:stretch/>
        </p:blipFill>
        <p:spPr>
          <a:xfrm>
            <a:off x="7960999" y="183309"/>
            <a:ext cx="2880933" cy="215715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0">
        <p14:prism/>
      </p:transition>
    </mc:Choice>
    <mc:Fallback xmlns="">
      <p:transition spd="slow" advTm="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withEffect" p14:presetBounceEnd="28000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8000">
                                          <p:cBhvr additive="base">
                                            <p:cTn id="7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8000">
                                          <p:cBhvr additive="base">
                                            <p:cTn id="8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7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7" grpId="0"/>
        </p:bldLst>
      </p:timing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1091380"/>
              </p:ext>
            </p:extLst>
          </p:nvPr>
        </p:nvGraphicFramePr>
        <p:xfrm>
          <a:off x="455281" y="1168054"/>
          <a:ext cx="12094773" cy="52979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55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538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75381">
                  <a:extLst>
                    <a:ext uri="{9D8B030D-6E8A-4147-A177-3AD203B41FA5}">
                      <a16:colId xmlns:a16="http://schemas.microsoft.com/office/drawing/2014/main" val="1046274589"/>
                    </a:ext>
                  </a:extLst>
                </a:gridCol>
                <a:gridCol w="975381">
                  <a:extLst>
                    <a:ext uri="{9D8B030D-6E8A-4147-A177-3AD203B41FA5}">
                      <a16:colId xmlns:a16="http://schemas.microsoft.com/office/drawing/2014/main" val="2136519145"/>
                    </a:ext>
                  </a:extLst>
                </a:gridCol>
                <a:gridCol w="975381">
                  <a:extLst>
                    <a:ext uri="{9D8B030D-6E8A-4147-A177-3AD203B41FA5}">
                      <a16:colId xmlns:a16="http://schemas.microsoft.com/office/drawing/2014/main" val="1184581685"/>
                    </a:ext>
                  </a:extLst>
                </a:gridCol>
                <a:gridCol w="97538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5381">
                  <a:extLst>
                    <a:ext uri="{9D8B030D-6E8A-4147-A177-3AD203B41FA5}">
                      <a16:colId xmlns:a16="http://schemas.microsoft.com/office/drawing/2014/main" val="3202065688"/>
                    </a:ext>
                  </a:extLst>
                </a:gridCol>
                <a:gridCol w="975381">
                  <a:extLst>
                    <a:ext uri="{9D8B030D-6E8A-4147-A177-3AD203B41FA5}">
                      <a16:colId xmlns:a16="http://schemas.microsoft.com/office/drawing/2014/main" val="3764760129"/>
                    </a:ext>
                  </a:extLst>
                </a:gridCol>
                <a:gridCol w="975381">
                  <a:extLst>
                    <a:ext uri="{9D8B030D-6E8A-4147-A177-3AD203B41FA5}">
                      <a16:colId xmlns:a16="http://schemas.microsoft.com/office/drawing/2014/main" val="3436693805"/>
                    </a:ext>
                  </a:extLst>
                </a:gridCol>
                <a:gridCol w="97538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7538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7538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73841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CONTENTS</a:t>
                      </a:r>
                      <a:endParaRPr kumimoji="0" lang="en-US" altLang="ko-KR" sz="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 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 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9696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 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9696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 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9696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 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9696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 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 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 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 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 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B372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3467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4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4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프로젝트 방향설정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E90B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E90B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모델선정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E90B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E90B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E90B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데이터수집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E90B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E90B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E90B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E90B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E90B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E90B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E90B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논문리뷰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E90B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E90B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E90B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E90B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E90B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E90B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E90B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모델구성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E90B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E90B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E90B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E90B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퓨전튜닝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solidFill>
                      <a:srgbClr val="0E90B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solidFill>
                      <a:srgbClr val="0E90B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E90B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522730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8004427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테스트 및 개선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solidFill>
                      <a:srgbClr val="0E90B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solidFill>
                      <a:srgbClr val="0E90B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E90B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E90B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3465164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2829044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최종점검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E90B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E90B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1343828"/>
                  </a:ext>
                </a:extLst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2169807" y="816400"/>
            <a:ext cx="1019208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2022. 3</a:t>
            </a:r>
            <a:endParaRPr lang="en-US" altLang="ko-KR" sz="11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914223" y="816400"/>
            <a:ext cx="1019208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2022. 4</a:t>
            </a:r>
            <a:endParaRPr lang="en-US" altLang="ko-KR" sz="11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9658639" y="824563"/>
            <a:ext cx="1019208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2022. 5</a:t>
            </a:r>
            <a:endParaRPr lang="en-US" altLang="ko-KR" sz="11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596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5000">
        <p14:prism/>
      </p:transition>
    </mc:Choice>
    <mc:Fallback xmlns="">
      <p:transition spd="slow" advTm="500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-2"/>
          <p:cNvSpPr/>
          <p:nvPr>
            <p:custDataLst>
              <p:tags r:id="rId1"/>
            </p:custDataLst>
          </p:nvPr>
        </p:nvSpPr>
        <p:spPr>
          <a:xfrm>
            <a:off x="604736" y="375280"/>
            <a:ext cx="344036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None/>
            </a:pPr>
            <a:r>
              <a:rPr lang="ko-KR" altLang="en-US" sz="3600" b="1" dirty="0">
                <a:solidFill>
                  <a:schemeClr val="accent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기본 개발 도구 </a:t>
            </a:r>
            <a:endParaRPr lang="en-US" altLang="zh-CN" sz="3600" b="1" dirty="0">
              <a:solidFill>
                <a:schemeClr val="accent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2540943" y="2974053"/>
            <a:ext cx="9871627" cy="3886785"/>
            <a:chOff x="812751" y="2194222"/>
            <a:chExt cx="11638730" cy="4280359"/>
          </a:xfrm>
        </p:grpSpPr>
        <p:pic>
          <p:nvPicPr>
            <p:cNvPr id="10252" name="Picture 12" descr="Framework] Tensorflow (텐서플로우) - 개념 : 네이버 블로그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2751" y="2194222"/>
              <a:ext cx="2847975" cy="1600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54" name="Picture 14" descr="Keras Applications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01270" y="2499317"/>
              <a:ext cx="3456384" cy="11222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56" name="Picture 16" descr="넘파이 따라하면서 쉽게 배우자 - Hello, world! I&amp;#39;m JunPyoPark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6576" y="4408413"/>
              <a:ext cx="2724150" cy="1676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58" name="Picture 18" descr="Python] Pandas 파이썬 판다스 생성, 읽기 총 정리 :: 마이자몽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77642" y="3995127"/>
              <a:ext cx="2857500" cy="1152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60" name="Picture 20" descr="Anaconda | Individual Edition"/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318" t="16865" r="5439" b="15849"/>
            <a:stretch/>
          </p:blipFill>
          <p:spPr bwMode="auto">
            <a:xfrm>
              <a:off x="3788312" y="4890405"/>
              <a:ext cx="4248471" cy="15841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62" name="Picture 22" descr="AI] 파이토치(PyTorch)란 무엇인가? : 네이버 블로그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97119" y="2417884"/>
              <a:ext cx="2962275" cy="15430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64" name="Picture 24" descr="C# static(정적) 메서드 :: 공부하는개미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64901" y="3260573"/>
              <a:ext cx="2303654" cy="23036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66" name="Picture 26" descr="sklearn 설치방법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27153" y="4559240"/>
              <a:ext cx="3624328" cy="1713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70" name="Picture 30" descr="Google Colaboratory Colab - Guía Completa Español - Marketing Branding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59" t="20486" r="10182" b="25054"/>
          <a:stretch/>
        </p:blipFill>
        <p:spPr bwMode="auto">
          <a:xfrm>
            <a:off x="3044999" y="1498474"/>
            <a:ext cx="2664297" cy="1152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5132" y="2074540"/>
            <a:ext cx="16017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i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#</a:t>
            </a:r>
            <a:r>
              <a:rPr lang="ko-KR" altLang="en-US" sz="2400" i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개발환경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-37783" y="3658716"/>
            <a:ext cx="29480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i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#</a:t>
            </a:r>
            <a:r>
              <a:rPr lang="ko-KR" altLang="en-US" sz="2400" i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기본개발도구</a:t>
            </a:r>
          </a:p>
        </p:txBody>
      </p:sp>
      <p:pic>
        <p:nvPicPr>
          <p:cNvPr id="10276" name="Picture 36" descr="개발자의 소통/Git 공부&amp;#39; 카테고리의 글 목록 (2 Page) — JOYFULBEAN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6360" y="1391301"/>
            <a:ext cx="1440160" cy="1366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7299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0">
        <p14:prism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온라인 미디어 2" title="그녀 메인 예고편">
            <a:hlinkClick r:id="" action="ppaction://media"/>
            <a:extLst>
              <a:ext uri="{FF2B5EF4-FFF2-40B4-BE49-F238E27FC236}">
                <a16:creationId xmlns:a16="http://schemas.microsoft.com/office/drawing/2014/main" id="{0F27791D-8F5E-443E-B35B-3F3D19517256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782638" y="808013"/>
            <a:ext cx="9293474" cy="5250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988801"/>
      </p:ext>
    </p:extLst>
  </p:cSld>
  <p:clrMapOvr>
    <a:masterClrMapping/>
  </p:clrMapOvr>
  <p:transition spd="slow" advClick="0" advTm="0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Qa의 질문 답변 아이콘 0명에 대한 스톡 벡터 아트 및 기타 이미지 - iStock">
            <a:extLst>
              <a:ext uri="{FF2B5EF4-FFF2-40B4-BE49-F238E27FC236}">
                <a16:creationId xmlns:a16="http://schemas.microsoft.com/office/drawing/2014/main" id="{32B86C82-AEA9-45DC-BA5E-31A29ACC8E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7087" y="1024037"/>
            <a:ext cx="5184576" cy="5184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5796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5000">
        <p14:prism/>
      </p:transition>
    </mc:Choice>
    <mc:Fallback xmlns="">
      <p:transition spd="slow" advTm="500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-9"/>
          <p:cNvSpPr/>
          <p:nvPr/>
        </p:nvSpPr>
        <p:spPr>
          <a:xfrm>
            <a:off x="7899884" y="807590"/>
            <a:ext cx="243586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5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Content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直角三角形-2"/>
          <p:cNvSpPr/>
          <p:nvPr/>
        </p:nvSpPr>
        <p:spPr>
          <a:xfrm rot="16200000">
            <a:off x="7365976" y="1006183"/>
            <a:ext cx="521701" cy="526144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9" name="直接连接符-4"/>
          <p:cNvCxnSpPr/>
          <p:nvPr>
            <p:custDataLst>
              <p:tags r:id="rId1"/>
            </p:custDataLst>
          </p:nvPr>
        </p:nvCxnSpPr>
        <p:spPr>
          <a:xfrm>
            <a:off x="6429375" y="2583311"/>
            <a:ext cx="0" cy="4810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-8">
            <a:hlinkClick r:id="rId15" action="ppaction://hlinksldjump"/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443428" y="2541973"/>
            <a:ext cx="3680669" cy="521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89833" tIns="0" rIns="0" bIns="0" anchor="ctr">
            <a:norm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None/>
            </a:pPr>
            <a:r>
              <a:rPr lang="ko-KR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주제</a:t>
            </a:r>
            <a:endParaRPr lang="en-US" altLang="zh-CN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" name="矩形-7">
            <a:hlinkClick r:id="rId15" action="ppaction://hlinksldjump"/>
          </p:cNvPr>
          <p:cNvSpPr/>
          <p:nvPr>
            <p:custDataLst>
              <p:tags r:id="rId3"/>
            </p:custDataLst>
          </p:nvPr>
        </p:nvSpPr>
        <p:spPr>
          <a:xfrm>
            <a:off x="5894851" y="2541973"/>
            <a:ext cx="420788" cy="4521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endParaRPr lang="zh-CN" altLang="en-US" sz="2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矩形-6">
            <a:hlinkClick r:id="rId15" action="ppaction://hlinksldjump"/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5546407" y="3418987"/>
            <a:ext cx="3680669" cy="521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89833" tIns="0" rIns="0" bIns="0" anchor="ctr">
            <a:no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None/>
            </a:pPr>
            <a:r>
              <a:rPr lang="ko-KR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기술 프로세스</a:t>
            </a:r>
            <a:endParaRPr lang="en-US" altLang="zh-CN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矩形-5">
            <a:hlinkClick r:id="rId15" action="ppaction://hlinksldjump"/>
          </p:cNvPr>
          <p:cNvSpPr/>
          <p:nvPr>
            <p:custDataLst>
              <p:tags r:id="rId5"/>
            </p:custDataLst>
          </p:nvPr>
        </p:nvSpPr>
        <p:spPr>
          <a:xfrm>
            <a:off x="4910874" y="3412072"/>
            <a:ext cx="423908" cy="4792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endParaRPr lang="zh-CN" altLang="en-US" sz="2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4" name="矩形-4">
            <a:hlinkClick r:id="rId15" action="ppaction://hlinksldjump"/>
          </p:cNvPr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4497936" y="4401758"/>
            <a:ext cx="3680669" cy="5130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89833" tIns="0" rIns="0" bIns="0" anchor="ctr">
            <a:no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None/>
            </a:pPr>
            <a:r>
              <a:rPr lang="ko-KR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타임테이블</a:t>
            </a:r>
            <a:endParaRPr lang="en-US" altLang="zh-CN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" name="矩形-3">
            <a:hlinkClick r:id="rId15" action="ppaction://hlinksldjump"/>
          </p:cNvPr>
          <p:cNvSpPr/>
          <p:nvPr>
            <p:custDataLst>
              <p:tags r:id="rId7"/>
            </p:custDataLst>
          </p:nvPr>
        </p:nvSpPr>
        <p:spPr>
          <a:xfrm>
            <a:off x="3760693" y="4336405"/>
            <a:ext cx="751010" cy="5030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  <a:endParaRPr lang="zh-CN" altLang="en-US" sz="2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28" name="直接连接符-3"/>
          <p:cNvCxnSpPr/>
          <p:nvPr>
            <p:custDataLst>
              <p:tags r:id="rId8"/>
            </p:custDataLst>
          </p:nvPr>
        </p:nvCxnSpPr>
        <p:spPr>
          <a:xfrm>
            <a:off x="5517952" y="3459632"/>
            <a:ext cx="0" cy="4810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-2"/>
          <p:cNvCxnSpPr/>
          <p:nvPr>
            <p:custDataLst>
              <p:tags r:id="rId9"/>
            </p:custDataLst>
          </p:nvPr>
        </p:nvCxnSpPr>
        <p:spPr>
          <a:xfrm>
            <a:off x="4481075" y="4515884"/>
            <a:ext cx="0" cy="4810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-3">
            <a:hlinkClick r:id="rId15" action="ppaction://hlinksldjump"/>
          </p:cNvPr>
          <p:cNvSpPr/>
          <p:nvPr>
            <p:custDataLst>
              <p:tags r:id="rId10"/>
            </p:custDataLst>
          </p:nvPr>
        </p:nvSpPr>
        <p:spPr>
          <a:xfrm>
            <a:off x="2942061" y="5303153"/>
            <a:ext cx="751010" cy="5030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endParaRPr lang="zh-CN" altLang="en-US" sz="2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7" name="矩形-4">
            <a:hlinkClick r:id="rId15" action="ppaction://hlinksldjump"/>
          </p:cNvPr>
          <p:cNvSpPr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3693071" y="5303153"/>
            <a:ext cx="3680669" cy="5130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89833" tIns="0" rIns="0" bIns="0" anchor="ctr">
            <a:no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None/>
            </a:pPr>
            <a:r>
              <a:rPr lang="en-US" altLang="zh-CN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Q &amp; A</a:t>
            </a:r>
          </a:p>
        </p:txBody>
      </p:sp>
      <p:cxnSp>
        <p:nvCxnSpPr>
          <p:cNvPr id="30" name="直接连接符-2"/>
          <p:cNvCxnSpPr/>
          <p:nvPr>
            <p:custDataLst>
              <p:tags r:id="rId12"/>
            </p:custDataLst>
          </p:nvPr>
        </p:nvCxnSpPr>
        <p:spPr>
          <a:xfrm>
            <a:off x="3664111" y="5460370"/>
            <a:ext cx="0" cy="4810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0">
        <p14:prism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-3">
            <a:extLst>
              <a:ext uri="{FF2B5EF4-FFF2-40B4-BE49-F238E27FC236}">
                <a16:creationId xmlns:a16="http://schemas.microsoft.com/office/drawing/2014/main" id="{B3AFD569-6F59-4FBF-8FBE-A401BDD2941C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236687" y="303957"/>
            <a:ext cx="1470274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6600" b="1" dirty="0">
                <a:solidFill>
                  <a:schemeClr val="accent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</a:t>
            </a:r>
            <a:endParaRPr lang="zh-CN" altLang="en-US" sz="6600" b="1" dirty="0">
              <a:solidFill>
                <a:schemeClr val="accent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矩形-2">
            <a:extLst>
              <a:ext uri="{FF2B5EF4-FFF2-40B4-BE49-F238E27FC236}">
                <a16:creationId xmlns:a16="http://schemas.microsoft.com/office/drawing/2014/main" id="{0B36B164-341F-467A-81F7-30A31521B2EC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1532831" y="550177"/>
            <a:ext cx="100540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None/>
            </a:pPr>
            <a:r>
              <a:rPr lang="ko-KR" altLang="en-US" sz="3200" b="1" dirty="0">
                <a:solidFill>
                  <a:schemeClr val="accent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주제</a:t>
            </a:r>
            <a:endParaRPr lang="en-US" altLang="zh-CN" sz="3200" b="1" dirty="0">
              <a:solidFill>
                <a:schemeClr val="accent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26" name="Picture 2" descr="무료 여성 캐릭터 벡터, 23,000개 이상의 AI, EPS 형식의 이미지">
            <a:extLst>
              <a:ext uri="{FF2B5EF4-FFF2-40B4-BE49-F238E27FC236}">
                <a16:creationId xmlns:a16="http://schemas.microsoft.com/office/drawing/2014/main" id="{4E621A27-591A-40FB-8D95-18B52B8232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192" y="1460772"/>
            <a:ext cx="4204166" cy="2800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7B29CF4C-0E04-4F23-93F6-50379F84CC2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t="12066"/>
          <a:stretch/>
        </p:blipFill>
        <p:spPr>
          <a:xfrm>
            <a:off x="8517607" y="3832349"/>
            <a:ext cx="2880933" cy="215715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aphicFrame>
        <p:nvGraphicFramePr>
          <p:cNvPr id="5" name="다이어그램 4">
            <a:extLst>
              <a:ext uri="{FF2B5EF4-FFF2-40B4-BE49-F238E27FC236}">
                <a16:creationId xmlns:a16="http://schemas.microsoft.com/office/drawing/2014/main" id="{522E0233-DD12-43A3-B2E5-F8C14432F79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21609898"/>
              </p:ext>
            </p:extLst>
          </p:nvPr>
        </p:nvGraphicFramePr>
        <p:xfrm>
          <a:off x="1100783" y="3328918"/>
          <a:ext cx="5946277" cy="28790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CCED7B22-157E-47CB-872E-2EBF678C06AA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b="4750"/>
          <a:stretch/>
        </p:blipFill>
        <p:spPr>
          <a:xfrm>
            <a:off x="7805423" y="1267955"/>
            <a:ext cx="4305300" cy="598791"/>
          </a:xfrm>
          <a:prstGeom prst="rect">
            <a:avLst/>
          </a:prstGeom>
        </p:spPr>
      </p:pic>
      <p:sp>
        <p:nvSpPr>
          <p:cNvPr id="45" name="사각형: 둥근 모서리 5">
            <a:extLst>
              <a:ext uri="{FF2B5EF4-FFF2-40B4-BE49-F238E27FC236}">
                <a16:creationId xmlns:a16="http://schemas.microsoft.com/office/drawing/2014/main" id="{4FDDFE3E-6959-41CB-BDD3-EE5BEEA017AA}"/>
              </a:ext>
            </a:extLst>
          </p:cNvPr>
          <p:cNvSpPr/>
          <p:nvPr/>
        </p:nvSpPr>
        <p:spPr>
          <a:xfrm>
            <a:off x="8552578" y="2677135"/>
            <a:ext cx="3157598" cy="377702"/>
          </a:xfrm>
          <a:prstGeom prst="roundRect">
            <a:avLst/>
          </a:prstGeom>
          <a:ln>
            <a:solidFill>
              <a:schemeClr val="accent6">
                <a:lumMod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4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1AC6B4B-0CC1-4043-8BD0-785C561E0695}"/>
              </a:ext>
            </a:extLst>
          </p:cNvPr>
          <p:cNvSpPr txBox="1"/>
          <p:nvPr/>
        </p:nvSpPr>
        <p:spPr>
          <a:xfrm>
            <a:off x="9165679" y="2694696"/>
            <a:ext cx="64397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멀티 페르소나 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BD94D5-2F4D-4B94-A13C-6538A12A09BA}"/>
              </a:ext>
            </a:extLst>
          </p:cNvPr>
          <p:cNvSpPr txBox="1"/>
          <p:nvPr/>
        </p:nvSpPr>
        <p:spPr>
          <a:xfrm>
            <a:off x="8050897" y="5435505"/>
            <a:ext cx="3648756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6600" b="1" spc="300" dirty="0" err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엽서M" panose="02030600000101010101" pitchFamily="18" charset="-127"/>
                <a:ea typeface="HY엽서M" panose="02030600000101010101" pitchFamily="18" charset="-127"/>
                <a:cs typeface="+mn-ea"/>
                <a:sym typeface="+mn-lt"/>
              </a:rPr>
              <a:t>유희지희</a:t>
            </a:r>
            <a:endParaRPr lang="ko-KR" altLang="en-US" sz="6600" dirty="0"/>
          </a:p>
        </p:txBody>
      </p:sp>
    </p:spTree>
    <p:extLst>
      <p:ext uri="{BB962C8B-B14F-4D97-AF65-F5344CB8AC3E}">
        <p14:creationId xmlns:p14="http://schemas.microsoft.com/office/powerpoint/2010/main" val="3223572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5000">
        <p14:prism/>
      </p:transition>
    </mc:Choice>
    <mc:Fallback xmlns="">
      <p:transition spd="slow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-3"/>
          <p:cNvSpPr/>
          <p:nvPr>
            <p:custDataLst>
              <p:tags r:id="rId1"/>
            </p:custDataLst>
          </p:nvPr>
        </p:nvSpPr>
        <p:spPr>
          <a:xfrm>
            <a:off x="236687" y="303957"/>
            <a:ext cx="2538792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6800" b="1" dirty="0">
                <a:solidFill>
                  <a:schemeClr val="accent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</a:t>
            </a:r>
            <a:r>
              <a:rPr lang="en-US" altLang="zh-CN" sz="4000" b="1" dirty="0">
                <a:solidFill>
                  <a:schemeClr val="accent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-2</a:t>
            </a:r>
            <a:endParaRPr lang="zh-CN" altLang="en-US" sz="4000" b="1" dirty="0">
              <a:solidFill>
                <a:schemeClr val="accent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矩形-2"/>
          <p:cNvSpPr/>
          <p:nvPr>
            <p:custDataLst>
              <p:tags r:id="rId2"/>
            </p:custDataLst>
          </p:nvPr>
        </p:nvSpPr>
        <p:spPr>
          <a:xfrm>
            <a:off x="2775479" y="638088"/>
            <a:ext cx="126989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None/>
            </a:pPr>
            <a:r>
              <a:rPr lang="ko-KR" altLang="en-US" sz="3600" b="1" dirty="0">
                <a:solidFill>
                  <a:schemeClr val="accent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주제 </a:t>
            </a:r>
            <a:endParaRPr lang="en-US" altLang="zh-CN" sz="3600" b="1" dirty="0">
              <a:solidFill>
                <a:schemeClr val="accent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4260" y="2592537"/>
            <a:ext cx="7848872" cy="3829779"/>
          </a:xfrm>
          <a:prstGeom prst="rect">
            <a:avLst/>
          </a:prstGeom>
        </p:spPr>
      </p:pic>
      <p:pic>
        <p:nvPicPr>
          <p:cNvPr id="2056" name="Picture 8" descr="챗봇 이미지 - 게티이미지뱅크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23" b="8883"/>
          <a:stretch/>
        </p:blipFill>
        <p:spPr bwMode="auto">
          <a:xfrm>
            <a:off x="9453711" y="3112269"/>
            <a:ext cx="2133745" cy="172819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모서리가 둥근 직사각형 14"/>
          <p:cNvSpPr/>
          <p:nvPr/>
        </p:nvSpPr>
        <p:spPr>
          <a:xfrm>
            <a:off x="8850965" y="4892390"/>
            <a:ext cx="2980962" cy="1656184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개인별 맞춤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페르소나 지능형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자연어 음성 대화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챗봇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A1C9CF5-806C-477C-86AB-D172E5FF4F6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76398" y="529822"/>
            <a:ext cx="4283362" cy="2608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465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0">
        <p14:prism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-3"/>
          <p:cNvSpPr/>
          <p:nvPr>
            <p:custDataLst>
              <p:tags r:id="rId1"/>
            </p:custDataLst>
          </p:nvPr>
        </p:nvSpPr>
        <p:spPr>
          <a:xfrm>
            <a:off x="236687" y="303957"/>
            <a:ext cx="2538792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6800" b="1" dirty="0">
                <a:solidFill>
                  <a:schemeClr val="accent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</a:t>
            </a:r>
            <a:endParaRPr lang="zh-CN" altLang="en-US" sz="4000" b="1" dirty="0">
              <a:solidFill>
                <a:schemeClr val="accent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矩形-2"/>
          <p:cNvSpPr/>
          <p:nvPr>
            <p:custDataLst>
              <p:tags r:id="rId2"/>
            </p:custDataLst>
          </p:nvPr>
        </p:nvSpPr>
        <p:spPr>
          <a:xfrm>
            <a:off x="2810463" y="550177"/>
            <a:ext cx="327846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None/>
            </a:pPr>
            <a:r>
              <a:rPr lang="ko-KR" altLang="en-US" sz="3600" b="1" dirty="0">
                <a:solidFill>
                  <a:schemeClr val="accent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기술 프로세스 </a:t>
            </a:r>
            <a:endParaRPr lang="en-US" altLang="zh-CN" sz="3600" b="1" dirty="0">
              <a:solidFill>
                <a:schemeClr val="accent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7" name="组合 7"/>
          <p:cNvGrpSpPr>
            <a:grpSpLocks noChangeAspect="1"/>
          </p:cNvGrpSpPr>
          <p:nvPr/>
        </p:nvGrpSpPr>
        <p:grpSpPr>
          <a:xfrm>
            <a:off x="3837087" y="2995697"/>
            <a:ext cx="456569" cy="303694"/>
            <a:chOff x="2881121" y="2516898"/>
            <a:chExt cx="376100" cy="250202"/>
          </a:xfrm>
          <a:solidFill>
            <a:schemeClr val="accent3"/>
          </a:solidFill>
        </p:grpSpPr>
        <p:sp>
          <p:nvSpPr>
            <p:cNvPr id="8" name="矩形 14"/>
            <p:cNvSpPr/>
            <p:nvPr/>
          </p:nvSpPr>
          <p:spPr>
            <a:xfrm rot="13500000" flipH="1">
              <a:off x="3024316" y="2525546"/>
              <a:ext cx="232905" cy="232905"/>
            </a:xfrm>
            <a:custGeom>
              <a:avLst/>
              <a:gdLst/>
              <a:ahLst/>
              <a:cxnLst/>
              <a:rect l="l" t="t" r="r" b="b"/>
              <a:pathLst>
                <a:path w="535418" h="535418">
                  <a:moveTo>
                    <a:pt x="144016" y="535418"/>
                  </a:moveTo>
                  <a:lnTo>
                    <a:pt x="0" y="391402"/>
                  </a:lnTo>
                  <a:lnTo>
                    <a:pt x="391402" y="391402"/>
                  </a:lnTo>
                  <a:lnTo>
                    <a:pt x="391402" y="0"/>
                  </a:lnTo>
                  <a:lnTo>
                    <a:pt x="535418" y="144016"/>
                  </a:lnTo>
                  <a:lnTo>
                    <a:pt x="535418" y="391402"/>
                  </a:lnTo>
                  <a:lnTo>
                    <a:pt x="535418" y="535418"/>
                  </a:lnTo>
                  <a:lnTo>
                    <a:pt x="391402" y="53541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 panose="020B0604020202020204" pitchFamily="34" charset="0"/>
              </a:endParaRPr>
            </a:p>
          </p:txBody>
        </p:sp>
        <p:sp>
          <p:nvSpPr>
            <p:cNvPr id="10" name="矩形 14"/>
            <p:cNvSpPr/>
            <p:nvPr/>
          </p:nvSpPr>
          <p:spPr>
            <a:xfrm rot="13500000" flipH="1">
              <a:off x="2881122" y="2516897"/>
              <a:ext cx="250202" cy="250203"/>
            </a:xfrm>
            <a:custGeom>
              <a:avLst/>
              <a:gdLst/>
              <a:ahLst/>
              <a:cxnLst/>
              <a:rect l="l" t="t" r="r" b="b"/>
              <a:pathLst>
                <a:path w="575182" h="575183">
                  <a:moveTo>
                    <a:pt x="183779" y="575183"/>
                  </a:moveTo>
                  <a:lnTo>
                    <a:pt x="0" y="391403"/>
                  </a:lnTo>
                  <a:lnTo>
                    <a:pt x="391402" y="391403"/>
                  </a:lnTo>
                  <a:lnTo>
                    <a:pt x="391402" y="0"/>
                  </a:lnTo>
                  <a:lnTo>
                    <a:pt x="575182" y="183780"/>
                  </a:lnTo>
                  <a:lnTo>
                    <a:pt x="575182" y="391403"/>
                  </a:lnTo>
                  <a:lnTo>
                    <a:pt x="575182" y="575183"/>
                  </a:lnTo>
                  <a:lnTo>
                    <a:pt x="391402" y="57518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 panose="020B0604020202020204" pitchFamily="34" charset="0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308696" y="2179573"/>
            <a:ext cx="3537514" cy="1935944"/>
            <a:chOff x="3680805" y="400472"/>
            <a:chExt cx="2818392" cy="1079946"/>
          </a:xfrm>
        </p:grpSpPr>
        <p:sp>
          <p:nvSpPr>
            <p:cNvPr id="12" name="矩形 11"/>
            <p:cNvSpPr/>
            <p:nvPr/>
          </p:nvSpPr>
          <p:spPr>
            <a:xfrm>
              <a:off x="3866389" y="400472"/>
              <a:ext cx="2435756" cy="1079946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67000"/>
                  </a:schemeClr>
                </a:gs>
                <a:gs pos="48000">
                  <a:schemeClr val="accent1">
                    <a:lumMod val="97000"/>
                    <a:lumOff val="3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 panose="020B0604020202020204" pitchFamily="34" charset="0"/>
              </a:endParaRPr>
            </a:p>
          </p:txBody>
        </p:sp>
        <p:sp>
          <p:nvSpPr>
            <p:cNvPr id="13" name="TextBox 11"/>
            <p:cNvSpPr txBox="1"/>
            <p:nvPr/>
          </p:nvSpPr>
          <p:spPr>
            <a:xfrm>
              <a:off x="3680805" y="655906"/>
              <a:ext cx="2818392" cy="5322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Arial" panose="020B0604020202020204" pitchFamily="34" charset="0"/>
                </a:rPr>
                <a:t>STT</a:t>
              </a:r>
            </a:p>
            <a:p>
              <a:pPr algn="ctr"/>
              <a:r>
                <a:rPr lang="en-US" altLang="zh-CN" sz="2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Arial" panose="020B0604020202020204" pitchFamily="34" charset="0"/>
                </a:rPr>
                <a:t>[Deep speech</a:t>
              </a:r>
              <a:r>
                <a:rPr lang="en-US" altLang="zh-CN" sz="20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Arial" panose="020B0604020202020204" pitchFamily="34" charset="0"/>
                </a:rPr>
                <a:t>]</a:t>
              </a:r>
              <a:endParaRPr lang="zh-CN" altLang="en-US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 panose="020B0604020202020204" pitchFamily="34" charset="0"/>
              </a:endParaRPr>
            </a:p>
          </p:txBody>
        </p:sp>
      </p:grpSp>
      <p:grpSp>
        <p:nvGrpSpPr>
          <p:cNvPr id="14" name="组合 10">
            <a:extLst>
              <a:ext uri="{FF2B5EF4-FFF2-40B4-BE49-F238E27FC236}">
                <a16:creationId xmlns:a16="http://schemas.microsoft.com/office/drawing/2014/main" id="{EBC7793C-9033-4EBF-9C05-ED43B3164F0C}"/>
              </a:ext>
            </a:extLst>
          </p:cNvPr>
          <p:cNvGrpSpPr/>
          <p:nvPr/>
        </p:nvGrpSpPr>
        <p:grpSpPr>
          <a:xfrm>
            <a:off x="4870774" y="2179572"/>
            <a:ext cx="3057247" cy="1935944"/>
            <a:chOff x="3866389" y="400472"/>
            <a:chExt cx="2435756" cy="1079946"/>
          </a:xfrm>
          <a:solidFill>
            <a:schemeClr val="accent5"/>
          </a:solidFill>
        </p:grpSpPr>
        <p:sp>
          <p:nvSpPr>
            <p:cNvPr id="16" name="矩形 11">
              <a:extLst>
                <a:ext uri="{FF2B5EF4-FFF2-40B4-BE49-F238E27FC236}">
                  <a16:creationId xmlns:a16="http://schemas.microsoft.com/office/drawing/2014/main" id="{CDF3D80B-8010-4F2F-8097-51633923CF89}"/>
                </a:ext>
              </a:extLst>
            </p:cNvPr>
            <p:cNvSpPr/>
            <p:nvPr/>
          </p:nvSpPr>
          <p:spPr>
            <a:xfrm>
              <a:off x="3866389" y="400472"/>
              <a:ext cx="2435756" cy="107994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 panose="020B0604020202020204" pitchFamily="34" charset="0"/>
              </a:endParaRPr>
            </a:p>
          </p:txBody>
        </p:sp>
        <p:sp>
          <p:nvSpPr>
            <p:cNvPr id="17" name="TextBox 11">
              <a:extLst>
                <a:ext uri="{FF2B5EF4-FFF2-40B4-BE49-F238E27FC236}">
                  <a16:creationId xmlns:a16="http://schemas.microsoft.com/office/drawing/2014/main" id="{B2B7D8A7-E2D8-488C-9181-25A1780C1B3E}"/>
                </a:ext>
              </a:extLst>
            </p:cNvPr>
            <p:cNvSpPr txBox="1"/>
            <p:nvPr/>
          </p:nvSpPr>
          <p:spPr>
            <a:xfrm>
              <a:off x="3917661" y="685020"/>
              <a:ext cx="2333210" cy="53223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Arial" panose="020B0604020202020204" pitchFamily="34" charset="0"/>
                </a:rPr>
                <a:t>BERT, GPT</a:t>
              </a:r>
            </a:p>
            <a:p>
              <a:pPr algn="ctr"/>
              <a:r>
                <a:rPr lang="en-US" altLang="zh-CN" sz="2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Arial" panose="020B0604020202020204" pitchFamily="34" charset="0"/>
                </a:rPr>
                <a:t>[</a:t>
              </a:r>
              <a:r>
                <a:rPr lang="ko-KR" altLang="en-US" sz="2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Arial" panose="020B0604020202020204" pitchFamily="34" charset="0"/>
                </a:rPr>
                <a:t>자연어처리 모델</a:t>
              </a:r>
              <a:r>
                <a:rPr lang="en-US" altLang="ko-KR" sz="2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Arial" panose="020B0604020202020204" pitchFamily="34" charset="0"/>
                </a:rPr>
                <a:t>]</a:t>
              </a:r>
              <a:endParaRPr lang="zh-CN" altLang="en-US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 panose="020B0604020202020204" pitchFamily="34" charset="0"/>
              </a:endParaRPr>
            </a:p>
          </p:txBody>
        </p:sp>
      </p:grpSp>
      <p:grpSp>
        <p:nvGrpSpPr>
          <p:cNvPr id="18" name="组合 10">
            <a:extLst>
              <a:ext uri="{FF2B5EF4-FFF2-40B4-BE49-F238E27FC236}">
                <a16:creationId xmlns:a16="http://schemas.microsoft.com/office/drawing/2014/main" id="{34FB2823-C698-437C-9568-FD04F63F36F7}"/>
              </a:ext>
            </a:extLst>
          </p:cNvPr>
          <p:cNvGrpSpPr/>
          <p:nvPr/>
        </p:nvGrpSpPr>
        <p:grpSpPr>
          <a:xfrm>
            <a:off x="9174609" y="2146554"/>
            <a:ext cx="3057247" cy="1935944"/>
            <a:chOff x="3866389" y="400472"/>
            <a:chExt cx="2435756" cy="1079946"/>
          </a:xfrm>
          <a:solidFill>
            <a:schemeClr val="accent5"/>
          </a:solidFill>
        </p:grpSpPr>
        <p:sp>
          <p:nvSpPr>
            <p:cNvPr id="19" name="矩形 11">
              <a:extLst>
                <a:ext uri="{FF2B5EF4-FFF2-40B4-BE49-F238E27FC236}">
                  <a16:creationId xmlns:a16="http://schemas.microsoft.com/office/drawing/2014/main" id="{E2EDC3F1-A9AE-45BB-A3B9-32467EDA99F3}"/>
                </a:ext>
              </a:extLst>
            </p:cNvPr>
            <p:cNvSpPr/>
            <p:nvPr/>
          </p:nvSpPr>
          <p:spPr>
            <a:xfrm>
              <a:off x="3866389" y="400472"/>
              <a:ext cx="2435756" cy="107994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 panose="020B0604020202020204" pitchFamily="34" charset="0"/>
              </a:endParaRPr>
            </a:p>
          </p:txBody>
        </p:sp>
        <p:sp>
          <p:nvSpPr>
            <p:cNvPr id="20" name="TextBox 11">
              <a:extLst>
                <a:ext uri="{FF2B5EF4-FFF2-40B4-BE49-F238E27FC236}">
                  <a16:creationId xmlns:a16="http://schemas.microsoft.com/office/drawing/2014/main" id="{D0CB052F-1EAC-492E-ABBB-331354C325B3}"/>
                </a:ext>
              </a:extLst>
            </p:cNvPr>
            <p:cNvSpPr txBox="1"/>
            <p:nvPr/>
          </p:nvSpPr>
          <p:spPr>
            <a:xfrm>
              <a:off x="4165180" y="552806"/>
              <a:ext cx="1838174" cy="77260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b="1" dirty="0">
                  <a:latin typeface="맑은 고딕" panose="020B0503020000020004" pitchFamily="50" charset="-127"/>
                  <a:ea typeface="맑은 고딕" panose="020B0503020000020004" pitchFamily="50" charset="-127"/>
                  <a:sym typeface="Arial" panose="020B0604020202020204" pitchFamily="34" charset="0"/>
                </a:rPr>
                <a:t>페르소나 </a:t>
              </a:r>
              <a:r>
                <a:rPr lang="en-US" altLang="zh-CN" sz="2800" b="1" dirty="0">
                  <a:latin typeface="맑은 고딕" panose="020B0503020000020004" pitchFamily="50" charset="-127"/>
                  <a:ea typeface="맑은 고딕" panose="020B0503020000020004" pitchFamily="50" charset="-127"/>
                  <a:sym typeface="Arial" panose="020B0604020202020204" pitchFamily="34" charset="0"/>
                </a:rPr>
                <a:t>TTS</a:t>
              </a:r>
            </a:p>
            <a:p>
              <a:pPr algn="ctr"/>
              <a:r>
                <a:rPr lang="en-US" altLang="zh-CN" sz="2800" b="1" dirty="0">
                  <a:latin typeface="맑은 고딕" panose="020B0503020000020004" pitchFamily="50" charset="-127"/>
                  <a:ea typeface="맑은 고딕" panose="020B0503020000020004" pitchFamily="50" charset="-127"/>
                  <a:sym typeface="Arial" panose="020B0604020202020204" pitchFamily="34" charset="0"/>
                </a:rPr>
                <a:t>[</a:t>
              </a:r>
              <a:r>
                <a:rPr lang="ko-KR" altLang="en-US" sz="2800" b="1" dirty="0">
                  <a:latin typeface="맑은 고딕" panose="020B0503020000020004" pitchFamily="50" charset="-127"/>
                  <a:ea typeface="맑은 고딕" panose="020B0503020000020004" pitchFamily="50" charset="-127"/>
                  <a:sym typeface="Arial" panose="020B0604020202020204" pitchFamily="34" charset="0"/>
                </a:rPr>
                <a:t>음성 합성</a:t>
              </a:r>
              <a:r>
                <a:rPr lang="en-US" altLang="zh-CN" sz="2800" b="1" dirty="0">
                  <a:latin typeface="맑은 고딕" panose="020B0503020000020004" pitchFamily="50" charset="-127"/>
                  <a:ea typeface="맑은 고딕" panose="020B0503020000020004" pitchFamily="50" charset="-127"/>
                  <a:sym typeface="Arial" panose="020B0604020202020204" pitchFamily="34" charset="0"/>
                </a:rPr>
                <a:t>]</a:t>
              </a:r>
            </a:p>
          </p:txBody>
        </p:sp>
      </p:grpSp>
      <p:grpSp>
        <p:nvGrpSpPr>
          <p:cNvPr id="21" name="组合 7">
            <a:extLst>
              <a:ext uri="{FF2B5EF4-FFF2-40B4-BE49-F238E27FC236}">
                <a16:creationId xmlns:a16="http://schemas.microsoft.com/office/drawing/2014/main" id="{63F7AE9B-88EF-4F9A-8003-F99625D729B4}"/>
              </a:ext>
            </a:extLst>
          </p:cNvPr>
          <p:cNvGrpSpPr>
            <a:grpSpLocks noChangeAspect="1"/>
          </p:cNvGrpSpPr>
          <p:nvPr/>
        </p:nvGrpSpPr>
        <p:grpSpPr>
          <a:xfrm>
            <a:off x="8301583" y="2932784"/>
            <a:ext cx="456569" cy="303694"/>
            <a:chOff x="2881121" y="2516898"/>
            <a:chExt cx="376100" cy="250202"/>
          </a:xfrm>
          <a:solidFill>
            <a:schemeClr val="accent3"/>
          </a:solidFill>
        </p:grpSpPr>
        <p:sp>
          <p:nvSpPr>
            <p:cNvPr id="22" name="矩形 14">
              <a:extLst>
                <a:ext uri="{FF2B5EF4-FFF2-40B4-BE49-F238E27FC236}">
                  <a16:creationId xmlns:a16="http://schemas.microsoft.com/office/drawing/2014/main" id="{BE7467BA-ABB3-48A7-9361-9CC0BEA6B4CE}"/>
                </a:ext>
              </a:extLst>
            </p:cNvPr>
            <p:cNvSpPr/>
            <p:nvPr/>
          </p:nvSpPr>
          <p:spPr>
            <a:xfrm rot="13500000" flipH="1">
              <a:off x="3024316" y="2525546"/>
              <a:ext cx="232905" cy="232905"/>
            </a:xfrm>
            <a:custGeom>
              <a:avLst/>
              <a:gdLst/>
              <a:ahLst/>
              <a:cxnLst/>
              <a:rect l="l" t="t" r="r" b="b"/>
              <a:pathLst>
                <a:path w="535418" h="535418">
                  <a:moveTo>
                    <a:pt x="144016" y="535418"/>
                  </a:moveTo>
                  <a:lnTo>
                    <a:pt x="0" y="391402"/>
                  </a:lnTo>
                  <a:lnTo>
                    <a:pt x="391402" y="391402"/>
                  </a:lnTo>
                  <a:lnTo>
                    <a:pt x="391402" y="0"/>
                  </a:lnTo>
                  <a:lnTo>
                    <a:pt x="535418" y="144016"/>
                  </a:lnTo>
                  <a:lnTo>
                    <a:pt x="535418" y="391402"/>
                  </a:lnTo>
                  <a:lnTo>
                    <a:pt x="535418" y="535418"/>
                  </a:lnTo>
                  <a:lnTo>
                    <a:pt x="391402" y="53541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 panose="020B0604020202020204" pitchFamily="34" charset="0"/>
              </a:endParaRPr>
            </a:p>
          </p:txBody>
        </p:sp>
        <p:sp>
          <p:nvSpPr>
            <p:cNvPr id="23" name="矩形 14">
              <a:extLst>
                <a:ext uri="{FF2B5EF4-FFF2-40B4-BE49-F238E27FC236}">
                  <a16:creationId xmlns:a16="http://schemas.microsoft.com/office/drawing/2014/main" id="{DC72AA0A-1C8F-466B-9A52-73749B8C4F3B}"/>
                </a:ext>
              </a:extLst>
            </p:cNvPr>
            <p:cNvSpPr/>
            <p:nvPr/>
          </p:nvSpPr>
          <p:spPr>
            <a:xfrm rot="13500000" flipH="1">
              <a:off x="2881122" y="2516897"/>
              <a:ext cx="250202" cy="250203"/>
            </a:xfrm>
            <a:custGeom>
              <a:avLst/>
              <a:gdLst/>
              <a:ahLst/>
              <a:cxnLst/>
              <a:rect l="l" t="t" r="r" b="b"/>
              <a:pathLst>
                <a:path w="575182" h="575183">
                  <a:moveTo>
                    <a:pt x="183779" y="575183"/>
                  </a:moveTo>
                  <a:lnTo>
                    <a:pt x="0" y="391403"/>
                  </a:lnTo>
                  <a:lnTo>
                    <a:pt x="391402" y="391403"/>
                  </a:lnTo>
                  <a:lnTo>
                    <a:pt x="391402" y="0"/>
                  </a:lnTo>
                  <a:lnTo>
                    <a:pt x="575182" y="183780"/>
                  </a:lnTo>
                  <a:lnTo>
                    <a:pt x="575182" y="391403"/>
                  </a:lnTo>
                  <a:lnTo>
                    <a:pt x="575182" y="575183"/>
                  </a:lnTo>
                  <a:lnTo>
                    <a:pt x="391402" y="57518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 panose="020B0604020202020204" pitchFamily="34" charset="0"/>
              </a:endParaRPr>
            </a:p>
          </p:txBody>
        </p:sp>
      </p:grpSp>
      <p:sp>
        <p:nvSpPr>
          <p:cNvPr id="25" name="자유형 36">
            <a:extLst>
              <a:ext uri="{FF2B5EF4-FFF2-40B4-BE49-F238E27FC236}">
                <a16:creationId xmlns:a16="http://schemas.microsoft.com/office/drawing/2014/main" id="{936DC5A4-821E-4D9A-9E80-1E35C7F758A9}"/>
              </a:ext>
            </a:extLst>
          </p:cNvPr>
          <p:cNvSpPr/>
          <p:nvPr/>
        </p:nvSpPr>
        <p:spPr>
          <a:xfrm>
            <a:off x="4840560" y="2260890"/>
            <a:ext cx="581963" cy="336353"/>
          </a:xfrm>
          <a:custGeom>
            <a:avLst/>
            <a:gdLst>
              <a:gd name="connsiteX0" fmla="*/ 0 w 538374"/>
              <a:gd name="connsiteY0" fmla="*/ 45720 h 91440"/>
              <a:gd name="connsiteX1" fmla="*/ 538374 w 538374"/>
              <a:gd name="connsiteY1" fmla="*/ 45720 h 91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38374" h="91440">
                <a:moveTo>
                  <a:pt x="0" y="45720"/>
                </a:moveTo>
                <a:lnTo>
                  <a:pt x="538374" y="45720"/>
                </a:lnTo>
              </a:path>
            </a:pathLst>
          </a:custGeom>
          <a:ln w="57150"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spcFirstLastPara="0" vert="horz" wrap="square" lIns="267663" tIns="42876" rIns="267663" bIns="42875" numCol="1" spcCol="1270" anchor="ctr" anchorCtr="0">
            <a:noAutofit/>
          </a:bodyPr>
          <a:lstStyle/>
          <a:p>
            <a:pPr lvl="0" algn="ctr" defTabSz="2222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ko-KR" altLang="en-US" sz="500" kern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모서리가 둥근 직사각형 44">
            <a:extLst>
              <a:ext uri="{FF2B5EF4-FFF2-40B4-BE49-F238E27FC236}">
                <a16:creationId xmlns:a16="http://schemas.microsoft.com/office/drawing/2014/main" id="{3F530316-78CD-418B-B402-C05834810864}"/>
              </a:ext>
            </a:extLst>
          </p:cNvPr>
          <p:cNvSpPr/>
          <p:nvPr/>
        </p:nvSpPr>
        <p:spPr>
          <a:xfrm>
            <a:off x="3059073" y="2235745"/>
            <a:ext cx="1430246" cy="399912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TEXT</a:t>
            </a:r>
            <a:endParaRPr lang="ko-KR" altLang="en-US" sz="1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자유형 36">
            <a:extLst>
              <a:ext uri="{FF2B5EF4-FFF2-40B4-BE49-F238E27FC236}">
                <a16:creationId xmlns:a16="http://schemas.microsoft.com/office/drawing/2014/main" id="{50C1F173-DD30-4F19-B214-8D1B44E26F7D}"/>
              </a:ext>
            </a:extLst>
          </p:cNvPr>
          <p:cNvSpPr/>
          <p:nvPr/>
        </p:nvSpPr>
        <p:spPr>
          <a:xfrm>
            <a:off x="5474665" y="5211664"/>
            <a:ext cx="509949" cy="336353"/>
          </a:xfrm>
          <a:custGeom>
            <a:avLst/>
            <a:gdLst>
              <a:gd name="connsiteX0" fmla="*/ 0 w 538374"/>
              <a:gd name="connsiteY0" fmla="*/ 45720 h 91440"/>
              <a:gd name="connsiteX1" fmla="*/ 538374 w 538374"/>
              <a:gd name="connsiteY1" fmla="*/ 45720 h 91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38374" h="91440">
                <a:moveTo>
                  <a:pt x="0" y="45720"/>
                </a:moveTo>
                <a:lnTo>
                  <a:pt x="538374" y="45720"/>
                </a:lnTo>
              </a:path>
            </a:pathLst>
          </a:custGeom>
          <a:ln w="57150"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spcFirstLastPara="0" vert="horz" wrap="square" lIns="267663" tIns="42876" rIns="267663" bIns="42875" numCol="1" spcCol="1270" anchor="ctr" anchorCtr="0">
            <a:noAutofit/>
          </a:bodyPr>
          <a:lstStyle/>
          <a:p>
            <a:pPr lvl="0" algn="ctr" defTabSz="2222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ko-KR" altLang="en-US" sz="500" kern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모서리가 둥근 직사각형 44">
            <a:extLst>
              <a:ext uri="{FF2B5EF4-FFF2-40B4-BE49-F238E27FC236}">
                <a16:creationId xmlns:a16="http://schemas.microsoft.com/office/drawing/2014/main" id="{07A97173-56A3-4F35-9AB4-E9634F8324F4}"/>
              </a:ext>
            </a:extLst>
          </p:cNvPr>
          <p:cNvSpPr/>
          <p:nvPr/>
        </p:nvSpPr>
        <p:spPr>
          <a:xfrm>
            <a:off x="3693178" y="5186519"/>
            <a:ext cx="1430246" cy="399912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TONE</a:t>
            </a:r>
            <a:endParaRPr lang="ko-KR" altLang="en-US" sz="1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DF65C1E-1C49-4FC2-AF39-035D9166EB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5855" y="4214714"/>
            <a:ext cx="3641973" cy="199389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9" name="모서리가 둥근 직사각형 41">
            <a:extLst>
              <a:ext uri="{FF2B5EF4-FFF2-40B4-BE49-F238E27FC236}">
                <a16:creationId xmlns:a16="http://schemas.microsoft.com/office/drawing/2014/main" id="{8D89EACE-0E14-4A59-8B28-105A539B8736}"/>
              </a:ext>
            </a:extLst>
          </p:cNvPr>
          <p:cNvSpPr/>
          <p:nvPr/>
        </p:nvSpPr>
        <p:spPr>
          <a:xfrm>
            <a:off x="5764755" y="2217914"/>
            <a:ext cx="1243978" cy="399912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퓨샷튜닝</a:t>
            </a:r>
            <a:endParaRPr lang="ko-KR" altLang="en-US" sz="1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43416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0">
        <p14:prism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300"/>
                            </p:stCondLst>
                            <p:childTnLst>
                              <p:par>
                                <p:cTn id="18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800"/>
                            </p:stCondLst>
                            <p:childTnLst>
                              <p:par>
                                <p:cTn id="23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100"/>
                            </p:stCondLst>
                            <p:childTnLst>
                              <p:par>
                                <p:cTn id="28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3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3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400"/>
                            </p:stCondLst>
                            <p:childTnLst>
                              <p:par>
                                <p:cTn id="33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-3"/>
          <p:cNvSpPr/>
          <p:nvPr>
            <p:custDataLst>
              <p:tags r:id="rId1"/>
            </p:custDataLst>
          </p:nvPr>
        </p:nvSpPr>
        <p:spPr>
          <a:xfrm>
            <a:off x="236687" y="303957"/>
            <a:ext cx="2538792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6800" b="1" dirty="0">
                <a:solidFill>
                  <a:schemeClr val="accent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</a:t>
            </a:r>
            <a:endParaRPr lang="zh-CN" altLang="en-US" sz="4000" b="1" dirty="0">
              <a:solidFill>
                <a:schemeClr val="accent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矩形-2"/>
          <p:cNvSpPr/>
          <p:nvPr>
            <p:custDataLst>
              <p:tags r:id="rId2"/>
            </p:custDataLst>
          </p:nvPr>
        </p:nvSpPr>
        <p:spPr>
          <a:xfrm>
            <a:off x="2810463" y="550177"/>
            <a:ext cx="327846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None/>
            </a:pPr>
            <a:r>
              <a:rPr lang="ko-KR" altLang="en-US" sz="3600" b="1" dirty="0">
                <a:solidFill>
                  <a:schemeClr val="accent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기술 프로세스 </a:t>
            </a:r>
            <a:endParaRPr lang="en-US" altLang="zh-CN" sz="3600" b="1" dirty="0">
              <a:solidFill>
                <a:schemeClr val="accent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E8F176F-BFE7-45C6-BCE5-174184E7A8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65079" y="4618345"/>
            <a:ext cx="8858250" cy="234315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489B531-0F5A-4C64-9318-44E467D211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61483" y="1672109"/>
            <a:ext cx="5561846" cy="2173595"/>
          </a:xfrm>
          <a:prstGeom prst="rect">
            <a:avLst/>
          </a:prstGeom>
        </p:spPr>
      </p:pic>
      <p:pic>
        <p:nvPicPr>
          <p:cNvPr id="8" name="Picture 4" descr="SK채용 공식블로그">
            <a:extLst>
              <a:ext uri="{FF2B5EF4-FFF2-40B4-BE49-F238E27FC236}">
                <a16:creationId xmlns:a16="http://schemas.microsoft.com/office/drawing/2014/main" id="{D272551E-6CA0-4A43-9A6C-CF8535CF66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8" t="30000" r="4990" b="12500"/>
          <a:stretch/>
        </p:blipFill>
        <p:spPr bwMode="auto">
          <a:xfrm>
            <a:off x="387999" y="1845341"/>
            <a:ext cx="5832648" cy="144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AC5D1FC-B9EE-4CAF-A057-AA2B05065CE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9426" b="15574"/>
          <a:stretch/>
        </p:blipFill>
        <p:spPr>
          <a:xfrm>
            <a:off x="345129" y="3760341"/>
            <a:ext cx="6486525" cy="234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853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0">
        <p14:prism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-3">
            <a:extLst>
              <a:ext uri="{FF2B5EF4-FFF2-40B4-BE49-F238E27FC236}">
                <a16:creationId xmlns:a16="http://schemas.microsoft.com/office/drawing/2014/main" id="{B3AFD569-6F59-4FBF-8FBE-A401BDD2941C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236687" y="303957"/>
            <a:ext cx="1470274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6800" b="1" dirty="0">
                <a:solidFill>
                  <a:schemeClr val="accent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</a:t>
            </a:r>
            <a:endParaRPr lang="zh-CN" altLang="en-US" sz="6800" b="1" dirty="0">
              <a:solidFill>
                <a:schemeClr val="accent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矩形-2">
            <a:extLst>
              <a:ext uri="{FF2B5EF4-FFF2-40B4-BE49-F238E27FC236}">
                <a16:creationId xmlns:a16="http://schemas.microsoft.com/office/drawing/2014/main" id="{0B36B164-341F-467A-81F7-30A31521B2EC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1532831" y="665738"/>
            <a:ext cx="529183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400" b="1" dirty="0">
                <a:solidFill>
                  <a:schemeClr val="accent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-3 </a:t>
            </a:r>
            <a:r>
              <a:rPr lang="ko-KR" altLang="en-US" sz="4400" b="1" dirty="0">
                <a:solidFill>
                  <a:schemeClr val="accent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자연어 처리 모델</a:t>
            </a:r>
            <a:endParaRPr lang="en-US" altLang="zh-CN" sz="4400" b="1" dirty="0">
              <a:solidFill>
                <a:schemeClr val="accent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176" name="Picture 8" descr="KoBERT - Open Source Agenda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90" t="38399" r="32591" b="37601"/>
          <a:stretch/>
        </p:blipFill>
        <p:spPr bwMode="auto">
          <a:xfrm>
            <a:off x="10259688" y="1816125"/>
            <a:ext cx="2213865" cy="1033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 descr="KoGPT - Open Source Agenda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33" t="37455" r="31756" b="36146"/>
          <a:stretch/>
        </p:blipFill>
        <p:spPr bwMode="auto">
          <a:xfrm>
            <a:off x="10259688" y="2986521"/>
            <a:ext cx="2218359" cy="1030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0" name="Picture 12" descr="네이버·라인 AI 영토 글로벌 확장... 초대규모 AI &amp;#39;하이퍼클로바&amp;#39; 일본어판 출시 | 아주경제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5799" y="4154579"/>
            <a:ext cx="2232248" cy="1032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6" name="Picture 18" descr="스페셜리포트] 자연언어처리(NLP) 무엇인가... 그 기술과 시장은? &amp;lt; 칼럼 &amp;lt; OPINION &amp;lt; 기사본문 - 인공지능신문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71" y="2400872"/>
            <a:ext cx="4865266" cy="337058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组合 7"/>
          <p:cNvGrpSpPr>
            <a:grpSpLocks noChangeAspect="1"/>
          </p:cNvGrpSpPr>
          <p:nvPr/>
        </p:nvGrpSpPr>
        <p:grpSpPr>
          <a:xfrm>
            <a:off x="9345109" y="3936141"/>
            <a:ext cx="456569" cy="303694"/>
            <a:chOff x="2881121" y="2516898"/>
            <a:chExt cx="376100" cy="250202"/>
          </a:xfrm>
          <a:solidFill>
            <a:schemeClr val="accent3"/>
          </a:solidFill>
        </p:grpSpPr>
        <p:sp>
          <p:nvSpPr>
            <p:cNvPr id="17" name="矩形 14"/>
            <p:cNvSpPr/>
            <p:nvPr/>
          </p:nvSpPr>
          <p:spPr>
            <a:xfrm rot="13500000" flipH="1">
              <a:off x="3024316" y="2525546"/>
              <a:ext cx="232905" cy="232905"/>
            </a:xfrm>
            <a:custGeom>
              <a:avLst/>
              <a:gdLst/>
              <a:ahLst/>
              <a:cxnLst/>
              <a:rect l="l" t="t" r="r" b="b"/>
              <a:pathLst>
                <a:path w="535418" h="535418">
                  <a:moveTo>
                    <a:pt x="144016" y="535418"/>
                  </a:moveTo>
                  <a:lnTo>
                    <a:pt x="0" y="391402"/>
                  </a:lnTo>
                  <a:lnTo>
                    <a:pt x="391402" y="391402"/>
                  </a:lnTo>
                  <a:lnTo>
                    <a:pt x="391402" y="0"/>
                  </a:lnTo>
                  <a:lnTo>
                    <a:pt x="535418" y="144016"/>
                  </a:lnTo>
                  <a:lnTo>
                    <a:pt x="535418" y="391402"/>
                  </a:lnTo>
                  <a:lnTo>
                    <a:pt x="535418" y="535418"/>
                  </a:lnTo>
                  <a:lnTo>
                    <a:pt x="391402" y="53541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 panose="020B0604020202020204" pitchFamily="34" charset="0"/>
              </a:endParaRPr>
            </a:p>
          </p:txBody>
        </p:sp>
        <p:sp>
          <p:nvSpPr>
            <p:cNvPr id="18" name="矩形 14"/>
            <p:cNvSpPr/>
            <p:nvPr/>
          </p:nvSpPr>
          <p:spPr>
            <a:xfrm rot="13500000" flipH="1">
              <a:off x="2881122" y="2516897"/>
              <a:ext cx="250202" cy="250203"/>
            </a:xfrm>
            <a:custGeom>
              <a:avLst/>
              <a:gdLst/>
              <a:ahLst/>
              <a:cxnLst/>
              <a:rect l="l" t="t" r="r" b="b"/>
              <a:pathLst>
                <a:path w="575182" h="575183">
                  <a:moveTo>
                    <a:pt x="183779" y="575183"/>
                  </a:moveTo>
                  <a:lnTo>
                    <a:pt x="0" y="391403"/>
                  </a:lnTo>
                  <a:lnTo>
                    <a:pt x="391402" y="391403"/>
                  </a:lnTo>
                  <a:lnTo>
                    <a:pt x="391402" y="0"/>
                  </a:lnTo>
                  <a:lnTo>
                    <a:pt x="575182" y="183780"/>
                  </a:lnTo>
                  <a:lnTo>
                    <a:pt x="575182" y="391403"/>
                  </a:lnTo>
                  <a:lnTo>
                    <a:pt x="575182" y="575183"/>
                  </a:lnTo>
                  <a:lnTo>
                    <a:pt x="391402" y="57518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 panose="020B0604020202020204" pitchFamily="34" charset="0"/>
              </a:endParaRPr>
            </a:p>
          </p:txBody>
        </p:sp>
      </p:grpSp>
      <p:grpSp>
        <p:nvGrpSpPr>
          <p:cNvPr id="20" name="组合 7"/>
          <p:cNvGrpSpPr>
            <a:grpSpLocks noChangeAspect="1"/>
          </p:cNvGrpSpPr>
          <p:nvPr/>
        </p:nvGrpSpPr>
        <p:grpSpPr>
          <a:xfrm>
            <a:off x="5349393" y="3954861"/>
            <a:ext cx="456569" cy="303694"/>
            <a:chOff x="2881121" y="2516898"/>
            <a:chExt cx="376100" cy="250202"/>
          </a:xfrm>
          <a:solidFill>
            <a:schemeClr val="accent3"/>
          </a:solidFill>
        </p:grpSpPr>
        <p:sp>
          <p:nvSpPr>
            <p:cNvPr id="21" name="矩形 14"/>
            <p:cNvSpPr/>
            <p:nvPr/>
          </p:nvSpPr>
          <p:spPr>
            <a:xfrm rot="13500000" flipH="1">
              <a:off x="3024316" y="2525546"/>
              <a:ext cx="232905" cy="232905"/>
            </a:xfrm>
            <a:custGeom>
              <a:avLst/>
              <a:gdLst/>
              <a:ahLst/>
              <a:cxnLst/>
              <a:rect l="l" t="t" r="r" b="b"/>
              <a:pathLst>
                <a:path w="535418" h="535418">
                  <a:moveTo>
                    <a:pt x="144016" y="535418"/>
                  </a:moveTo>
                  <a:lnTo>
                    <a:pt x="0" y="391402"/>
                  </a:lnTo>
                  <a:lnTo>
                    <a:pt x="391402" y="391402"/>
                  </a:lnTo>
                  <a:lnTo>
                    <a:pt x="391402" y="0"/>
                  </a:lnTo>
                  <a:lnTo>
                    <a:pt x="535418" y="144016"/>
                  </a:lnTo>
                  <a:lnTo>
                    <a:pt x="535418" y="391402"/>
                  </a:lnTo>
                  <a:lnTo>
                    <a:pt x="535418" y="535418"/>
                  </a:lnTo>
                  <a:lnTo>
                    <a:pt x="391402" y="53541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 panose="020B0604020202020204" pitchFamily="34" charset="0"/>
              </a:endParaRPr>
            </a:p>
          </p:txBody>
        </p:sp>
        <p:sp>
          <p:nvSpPr>
            <p:cNvPr id="22" name="矩形 14"/>
            <p:cNvSpPr/>
            <p:nvPr/>
          </p:nvSpPr>
          <p:spPr>
            <a:xfrm rot="13500000" flipH="1">
              <a:off x="2881122" y="2516897"/>
              <a:ext cx="250202" cy="250203"/>
            </a:xfrm>
            <a:custGeom>
              <a:avLst/>
              <a:gdLst/>
              <a:ahLst/>
              <a:cxnLst/>
              <a:rect l="l" t="t" r="r" b="b"/>
              <a:pathLst>
                <a:path w="575182" h="575183">
                  <a:moveTo>
                    <a:pt x="183779" y="575183"/>
                  </a:moveTo>
                  <a:lnTo>
                    <a:pt x="0" y="391403"/>
                  </a:lnTo>
                  <a:lnTo>
                    <a:pt x="391402" y="391403"/>
                  </a:lnTo>
                  <a:lnTo>
                    <a:pt x="391402" y="0"/>
                  </a:lnTo>
                  <a:lnTo>
                    <a:pt x="575182" y="183780"/>
                  </a:lnTo>
                  <a:lnTo>
                    <a:pt x="575182" y="391403"/>
                  </a:lnTo>
                  <a:lnTo>
                    <a:pt x="575182" y="575183"/>
                  </a:lnTo>
                  <a:lnTo>
                    <a:pt x="391402" y="57518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 panose="020B0604020202020204" pitchFamily="34" charset="0"/>
              </a:endParaRPr>
            </a:p>
          </p:txBody>
        </p:sp>
      </p:grpSp>
      <p:pic>
        <p:nvPicPr>
          <p:cNvPr id="7192" name="Picture 24" descr="김기현의 BERT, GPT-3를 활용한 자연어처리 올인원 패키지 Online. | 패스트캠퍼스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466"/>
          <a:stretch/>
        </p:blipFill>
        <p:spPr bwMode="auto">
          <a:xfrm>
            <a:off x="6266224" y="1912862"/>
            <a:ext cx="2465790" cy="2495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 descr="김기현의 BERT, GPT-3를 활용한 자연어처리 올인원 패키지 Online. | 패스트캠퍼스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76" r="40895"/>
          <a:stretch/>
        </p:blipFill>
        <p:spPr bwMode="auto">
          <a:xfrm>
            <a:off x="5997327" y="4376139"/>
            <a:ext cx="2664296" cy="2495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94" name="Picture 26" descr="카카오브레인 - 나무위키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70" t="33138" r="14457" b="30327"/>
          <a:stretch/>
        </p:blipFill>
        <p:spPr bwMode="auto">
          <a:xfrm>
            <a:off x="10259688" y="5335835"/>
            <a:ext cx="2213865" cy="951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9663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5000">
        <p14:prism/>
      </p:transition>
    </mc:Choice>
    <mc:Fallback xmlns="">
      <p:transition spd="slow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생각 풍선: 구름 모양 2">
            <a:extLst>
              <a:ext uri="{FF2B5EF4-FFF2-40B4-BE49-F238E27FC236}">
                <a16:creationId xmlns:a16="http://schemas.microsoft.com/office/drawing/2014/main" id="{F3EDF69E-065A-4E3F-9C46-77535A827721}"/>
              </a:ext>
            </a:extLst>
          </p:cNvPr>
          <p:cNvSpPr/>
          <p:nvPr/>
        </p:nvSpPr>
        <p:spPr>
          <a:xfrm>
            <a:off x="879170" y="1280598"/>
            <a:ext cx="5825755" cy="3088353"/>
          </a:xfrm>
          <a:prstGeom prst="cloudCallou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矩形-3"/>
          <p:cNvSpPr/>
          <p:nvPr>
            <p:custDataLst>
              <p:tags r:id="rId1"/>
            </p:custDataLst>
          </p:nvPr>
        </p:nvSpPr>
        <p:spPr>
          <a:xfrm>
            <a:off x="236687" y="303957"/>
            <a:ext cx="2538792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6800" b="1" dirty="0">
                <a:solidFill>
                  <a:schemeClr val="accent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</a:t>
            </a:r>
            <a:r>
              <a:rPr lang="en-US" altLang="zh-CN" sz="4800" b="1" dirty="0">
                <a:solidFill>
                  <a:schemeClr val="accent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-1</a:t>
            </a:r>
            <a:endParaRPr lang="zh-CN" altLang="en-US" sz="4000" b="1" dirty="0">
              <a:solidFill>
                <a:schemeClr val="accent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矩形-2"/>
          <p:cNvSpPr/>
          <p:nvPr>
            <p:custDataLst>
              <p:tags r:id="rId2"/>
            </p:custDataLst>
          </p:nvPr>
        </p:nvSpPr>
        <p:spPr>
          <a:xfrm>
            <a:off x="2810463" y="550177"/>
            <a:ext cx="327846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None/>
            </a:pPr>
            <a:r>
              <a:rPr lang="ko-KR" altLang="en-US" sz="3600" b="1" dirty="0">
                <a:solidFill>
                  <a:schemeClr val="accent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기술 프로세스 </a:t>
            </a:r>
            <a:endParaRPr lang="en-US" altLang="zh-CN" sz="3600" b="1" dirty="0">
              <a:solidFill>
                <a:schemeClr val="accent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9D55D3F6-BC2A-4E2D-8972-0C9AD6511DC1}"/>
              </a:ext>
            </a:extLst>
          </p:cNvPr>
          <p:cNvGrpSpPr/>
          <p:nvPr/>
        </p:nvGrpSpPr>
        <p:grpSpPr>
          <a:xfrm>
            <a:off x="145979" y="4192388"/>
            <a:ext cx="2408479" cy="2972471"/>
            <a:chOff x="3955633" y="1482576"/>
            <a:chExt cx="3744450" cy="4972050"/>
          </a:xfrm>
        </p:grpSpPr>
        <p:pic>
          <p:nvPicPr>
            <p:cNvPr id="51" name="Picture 2" descr="지난해 첫선을 보인 AI 챗봇 서비스 이루다. [사진 제공 = 스캐터랩]">
              <a:extLst>
                <a:ext uri="{FF2B5EF4-FFF2-40B4-BE49-F238E27FC236}">
                  <a16:creationId xmlns:a16="http://schemas.microsoft.com/office/drawing/2014/main" id="{F412892C-AE95-425E-AF02-2C2A00023CB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7280" b="96360" l="5797" r="57488">
                          <a14:foregroundMark x1="31723" y1="7280" x2="31723" y2="7280"/>
                          <a14:foregroundMark x1="57488" y1="78352" x2="57488" y2="78352"/>
                          <a14:foregroundMark x1="38325" y1="92337" x2="38325" y2="92337"/>
                          <a14:foregroundMark x1="47504" y1="90613" x2="47504" y2="90613"/>
                          <a14:foregroundMark x1="35427" y1="96360" x2="35427" y2="96360"/>
                          <a14:foregroundMark x1="20451" y1="61877" x2="20451" y2="61877"/>
                          <a14:foregroundMark x1="5797" y1="44636" x2="5797" y2="4463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6696"/>
            <a:stretch/>
          </p:blipFill>
          <p:spPr bwMode="auto">
            <a:xfrm>
              <a:off x="3955633" y="1482576"/>
              <a:ext cx="3744450" cy="4972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id="{747DB501-042E-4977-AA36-883BF929BC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rcRect t="12066"/>
            <a:stretch/>
          </p:blipFill>
          <p:spPr>
            <a:xfrm>
              <a:off x="4648046" y="1922901"/>
              <a:ext cx="2880933" cy="2157154"/>
            </a:xfrm>
            <a:prstGeom prst="rect">
              <a:avLst/>
            </a:prstGeom>
          </p:spPr>
        </p:pic>
      </p:grpSp>
      <p:sp>
        <p:nvSpPr>
          <p:cNvPr id="53" name="자유형 26">
            <a:extLst>
              <a:ext uri="{FF2B5EF4-FFF2-40B4-BE49-F238E27FC236}">
                <a16:creationId xmlns:a16="http://schemas.microsoft.com/office/drawing/2014/main" id="{BB0E7872-9608-4B6B-886C-D86986359919}"/>
              </a:ext>
            </a:extLst>
          </p:cNvPr>
          <p:cNvSpPr/>
          <p:nvPr/>
        </p:nvSpPr>
        <p:spPr>
          <a:xfrm>
            <a:off x="9484361" y="1717977"/>
            <a:ext cx="1958784" cy="587256"/>
          </a:xfrm>
          <a:custGeom>
            <a:avLst/>
            <a:gdLst>
              <a:gd name="connsiteX0" fmla="*/ 0 w 2473802"/>
              <a:gd name="connsiteY0" fmla="*/ 0 h 1484281"/>
              <a:gd name="connsiteX1" fmla="*/ 2473802 w 2473802"/>
              <a:gd name="connsiteY1" fmla="*/ 0 h 1484281"/>
              <a:gd name="connsiteX2" fmla="*/ 2473802 w 2473802"/>
              <a:gd name="connsiteY2" fmla="*/ 1484281 h 1484281"/>
              <a:gd name="connsiteX3" fmla="*/ 0 w 2473802"/>
              <a:gd name="connsiteY3" fmla="*/ 1484281 h 1484281"/>
              <a:gd name="connsiteX4" fmla="*/ 0 w 2473802"/>
              <a:gd name="connsiteY4" fmla="*/ 0 h 1484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73802" h="1484281">
                <a:moveTo>
                  <a:pt x="0" y="0"/>
                </a:moveTo>
                <a:lnTo>
                  <a:pt x="2473802" y="0"/>
                </a:lnTo>
                <a:lnTo>
                  <a:pt x="2473802" y="1484281"/>
                </a:lnTo>
                <a:lnTo>
                  <a:pt x="0" y="148428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333500" latinLnBrk="1">
              <a:lnSpc>
                <a:spcPct val="90000"/>
              </a:lnSpc>
              <a:spcAft>
                <a:spcPct val="35000"/>
              </a:spcAft>
            </a:pPr>
            <a:r>
              <a:rPr lang="en-US" altLang="ko-KR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GPT2</a:t>
            </a:r>
            <a:endParaRPr lang="ko-KR" altLang="en-US" sz="20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4" name="자유형 26">
            <a:extLst>
              <a:ext uri="{FF2B5EF4-FFF2-40B4-BE49-F238E27FC236}">
                <a16:creationId xmlns:a16="http://schemas.microsoft.com/office/drawing/2014/main" id="{0B13E501-8A3C-45B5-BC26-FAEC107CE8AD}"/>
              </a:ext>
            </a:extLst>
          </p:cNvPr>
          <p:cNvSpPr/>
          <p:nvPr/>
        </p:nvSpPr>
        <p:spPr>
          <a:xfrm>
            <a:off x="9484361" y="2516906"/>
            <a:ext cx="1958784" cy="587256"/>
          </a:xfrm>
          <a:custGeom>
            <a:avLst/>
            <a:gdLst>
              <a:gd name="connsiteX0" fmla="*/ 0 w 2473802"/>
              <a:gd name="connsiteY0" fmla="*/ 0 h 1484281"/>
              <a:gd name="connsiteX1" fmla="*/ 2473802 w 2473802"/>
              <a:gd name="connsiteY1" fmla="*/ 0 h 1484281"/>
              <a:gd name="connsiteX2" fmla="*/ 2473802 w 2473802"/>
              <a:gd name="connsiteY2" fmla="*/ 1484281 h 1484281"/>
              <a:gd name="connsiteX3" fmla="*/ 0 w 2473802"/>
              <a:gd name="connsiteY3" fmla="*/ 1484281 h 1484281"/>
              <a:gd name="connsiteX4" fmla="*/ 0 w 2473802"/>
              <a:gd name="connsiteY4" fmla="*/ 0 h 1484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73802" h="1484281">
                <a:moveTo>
                  <a:pt x="0" y="0"/>
                </a:moveTo>
                <a:lnTo>
                  <a:pt x="2473802" y="0"/>
                </a:lnTo>
                <a:lnTo>
                  <a:pt x="2473802" y="1484281"/>
                </a:lnTo>
                <a:lnTo>
                  <a:pt x="0" y="148428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333500" latinLnBrk="1">
              <a:lnSpc>
                <a:spcPct val="90000"/>
              </a:lnSpc>
              <a:spcAft>
                <a:spcPct val="35000"/>
              </a:spcAft>
            </a:pPr>
            <a:r>
              <a:rPr lang="en-US" altLang="ko-KR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BERT</a:t>
            </a:r>
            <a:endParaRPr lang="ko-KR" altLang="en-US" sz="20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60770BB-B0B9-41FA-8574-BC4CBC425EB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26797" y="3551286"/>
            <a:ext cx="3565001" cy="264595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5" name="자유형 37">
            <a:extLst>
              <a:ext uri="{FF2B5EF4-FFF2-40B4-BE49-F238E27FC236}">
                <a16:creationId xmlns:a16="http://schemas.microsoft.com/office/drawing/2014/main" id="{B792A7B3-29B8-45FC-A8F4-03F4D893E5E2}"/>
              </a:ext>
            </a:extLst>
          </p:cNvPr>
          <p:cNvSpPr/>
          <p:nvPr/>
        </p:nvSpPr>
        <p:spPr>
          <a:xfrm rot="16200000">
            <a:off x="8468845" y="2656599"/>
            <a:ext cx="509949" cy="336353"/>
          </a:xfrm>
          <a:custGeom>
            <a:avLst/>
            <a:gdLst>
              <a:gd name="connsiteX0" fmla="*/ 0 w 538374"/>
              <a:gd name="connsiteY0" fmla="*/ 45720 h 91440"/>
              <a:gd name="connsiteX1" fmla="*/ 538374 w 538374"/>
              <a:gd name="connsiteY1" fmla="*/ 45720 h 91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38374" h="91440">
                <a:moveTo>
                  <a:pt x="0" y="45720"/>
                </a:moveTo>
                <a:lnTo>
                  <a:pt x="538374" y="45720"/>
                </a:lnTo>
              </a:path>
            </a:pathLst>
          </a:custGeom>
          <a:ln w="57150"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spcFirstLastPara="0" vert="horz" wrap="square" lIns="267663" tIns="42876" rIns="267663" bIns="42875" numCol="1" spcCol="1270" anchor="ctr" anchorCtr="0">
            <a:noAutofit/>
          </a:bodyPr>
          <a:lstStyle/>
          <a:p>
            <a:pPr lvl="0" algn="ctr" defTabSz="2222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ko-KR" altLang="en-US" sz="500" kern="12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6" name="모서리가 둥근 직사각형 41">
            <a:extLst>
              <a:ext uri="{FF2B5EF4-FFF2-40B4-BE49-F238E27FC236}">
                <a16:creationId xmlns:a16="http://schemas.microsoft.com/office/drawing/2014/main" id="{1D535CB2-5E69-4B3F-BFFD-0E6250E76952}"/>
              </a:ext>
            </a:extLst>
          </p:cNvPr>
          <p:cNvSpPr/>
          <p:nvPr/>
        </p:nvSpPr>
        <p:spPr>
          <a:xfrm>
            <a:off x="6876378" y="2792627"/>
            <a:ext cx="1243978" cy="399912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퓨샷튜닝</a:t>
            </a:r>
            <a:endParaRPr lang="ko-KR" altLang="en-US" sz="1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56539A9-7ACA-4B2E-98F9-8D893695ED3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04172" y="4577466"/>
            <a:ext cx="4203750" cy="210500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0" name="TextBox 11">
            <a:extLst>
              <a:ext uri="{FF2B5EF4-FFF2-40B4-BE49-F238E27FC236}">
                <a16:creationId xmlns:a16="http://schemas.microsoft.com/office/drawing/2014/main" id="{1A24CA9D-E71B-40DF-84F6-9D1691025028}"/>
              </a:ext>
            </a:extLst>
          </p:cNvPr>
          <p:cNvSpPr txBox="1"/>
          <p:nvPr/>
        </p:nvSpPr>
        <p:spPr>
          <a:xfrm>
            <a:off x="6778217" y="1351126"/>
            <a:ext cx="2307190" cy="954107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  <a:sym typeface="Arial" panose="020B0604020202020204" pitchFamily="34" charset="0"/>
              </a:rPr>
              <a:t>페르소나 보이스</a:t>
            </a:r>
            <a:endParaRPr lang="en-US" altLang="zh-CN" sz="2800" b="1" dirty="0">
              <a:latin typeface="맑은 고딕" panose="020B0503020000020004" pitchFamily="50" charset="-127"/>
              <a:ea typeface="맑은 고딕" panose="020B0503020000020004" pitchFamily="50" charset="-127"/>
              <a:sym typeface="Arial" panose="020B0604020202020204" pitchFamily="34" charset="0"/>
            </a:endParaRPr>
          </a:p>
        </p:txBody>
      </p:sp>
      <p:sp>
        <p:nvSpPr>
          <p:cNvPr id="21" name="자유형 27">
            <a:extLst>
              <a:ext uri="{FF2B5EF4-FFF2-40B4-BE49-F238E27FC236}">
                <a16:creationId xmlns:a16="http://schemas.microsoft.com/office/drawing/2014/main" id="{15FFACCB-0C34-4A28-8BFD-CC618EADC7A5}"/>
              </a:ext>
            </a:extLst>
          </p:cNvPr>
          <p:cNvSpPr/>
          <p:nvPr/>
        </p:nvSpPr>
        <p:spPr>
          <a:xfrm>
            <a:off x="1756660" y="2902024"/>
            <a:ext cx="1958784" cy="587256"/>
          </a:xfrm>
          <a:custGeom>
            <a:avLst/>
            <a:gdLst>
              <a:gd name="connsiteX0" fmla="*/ 0 w 2473802"/>
              <a:gd name="connsiteY0" fmla="*/ 0 h 1484281"/>
              <a:gd name="connsiteX1" fmla="*/ 2473802 w 2473802"/>
              <a:gd name="connsiteY1" fmla="*/ 0 h 1484281"/>
              <a:gd name="connsiteX2" fmla="*/ 2473802 w 2473802"/>
              <a:gd name="connsiteY2" fmla="*/ 1484281 h 1484281"/>
              <a:gd name="connsiteX3" fmla="*/ 0 w 2473802"/>
              <a:gd name="connsiteY3" fmla="*/ 1484281 h 1484281"/>
              <a:gd name="connsiteX4" fmla="*/ 0 w 2473802"/>
              <a:gd name="connsiteY4" fmla="*/ 0 h 1484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73802" h="1484281">
                <a:moveTo>
                  <a:pt x="0" y="0"/>
                </a:moveTo>
                <a:lnTo>
                  <a:pt x="2473802" y="0"/>
                </a:lnTo>
                <a:lnTo>
                  <a:pt x="2473802" y="1484281"/>
                </a:lnTo>
                <a:lnTo>
                  <a:pt x="0" y="148428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감정 인식</a:t>
            </a:r>
          </a:p>
        </p:txBody>
      </p:sp>
      <p:sp>
        <p:nvSpPr>
          <p:cNvPr id="22" name="자유형 32">
            <a:extLst>
              <a:ext uri="{FF2B5EF4-FFF2-40B4-BE49-F238E27FC236}">
                <a16:creationId xmlns:a16="http://schemas.microsoft.com/office/drawing/2014/main" id="{DC79D30A-5822-4843-86EF-B0A5B0F1BC87}"/>
              </a:ext>
            </a:extLst>
          </p:cNvPr>
          <p:cNvSpPr/>
          <p:nvPr/>
        </p:nvSpPr>
        <p:spPr>
          <a:xfrm>
            <a:off x="3829725" y="2911452"/>
            <a:ext cx="1958784" cy="587256"/>
          </a:xfrm>
          <a:custGeom>
            <a:avLst/>
            <a:gdLst>
              <a:gd name="connsiteX0" fmla="*/ 0 w 2473802"/>
              <a:gd name="connsiteY0" fmla="*/ 0 h 1484281"/>
              <a:gd name="connsiteX1" fmla="*/ 2473802 w 2473802"/>
              <a:gd name="connsiteY1" fmla="*/ 0 h 1484281"/>
              <a:gd name="connsiteX2" fmla="*/ 2473802 w 2473802"/>
              <a:gd name="connsiteY2" fmla="*/ 1484281 h 1484281"/>
              <a:gd name="connsiteX3" fmla="*/ 0 w 2473802"/>
              <a:gd name="connsiteY3" fmla="*/ 1484281 h 1484281"/>
              <a:gd name="connsiteX4" fmla="*/ 0 w 2473802"/>
              <a:gd name="connsiteY4" fmla="*/ 0 h 1484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73802" h="1484281">
                <a:moveTo>
                  <a:pt x="0" y="0"/>
                </a:moveTo>
                <a:lnTo>
                  <a:pt x="2473802" y="0"/>
                </a:lnTo>
                <a:lnTo>
                  <a:pt x="2473802" y="1484281"/>
                </a:lnTo>
                <a:lnTo>
                  <a:pt x="0" y="148428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대화 흐름</a:t>
            </a:r>
          </a:p>
        </p:txBody>
      </p:sp>
      <p:sp>
        <p:nvSpPr>
          <p:cNvPr id="23" name="자유형 34">
            <a:extLst>
              <a:ext uri="{FF2B5EF4-FFF2-40B4-BE49-F238E27FC236}">
                <a16:creationId xmlns:a16="http://schemas.microsoft.com/office/drawing/2014/main" id="{5ABEB3B2-08C8-476F-9C5F-9FBDB927B829}"/>
              </a:ext>
            </a:extLst>
          </p:cNvPr>
          <p:cNvSpPr/>
          <p:nvPr/>
        </p:nvSpPr>
        <p:spPr>
          <a:xfrm>
            <a:off x="3829725" y="2223278"/>
            <a:ext cx="1958784" cy="587256"/>
          </a:xfrm>
          <a:custGeom>
            <a:avLst/>
            <a:gdLst>
              <a:gd name="connsiteX0" fmla="*/ 0 w 2473802"/>
              <a:gd name="connsiteY0" fmla="*/ 0 h 1484281"/>
              <a:gd name="connsiteX1" fmla="*/ 2473802 w 2473802"/>
              <a:gd name="connsiteY1" fmla="*/ 0 h 1484281"/>
              <a:gd name="connsiteX2" fmla="*/ 2473802 w 2473802"/>
              <a:gd name="connsiteY2" fmla="*/ 1484281 h 1484281"/>
              <a:gd name="connsiteX3" fmla="*/ 0 w 2473802"/>
              <a:gd name="connsiteY3" fmla="*/ 1484281 h 1484281"/>
              <a:gd name="connsiteX4" fmla="*/ 0 w 2473802"/>
              <a:gd name="connsiteY4" fmla="*/ 0 h 1484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73802" h="1484281">
                <a:moveTo>
                  <a:pt x="0" y="0"/>
                </a:moveTo>
                <a:lnTo>
                  <a:pt x="2473802" y="0"/>
                </a:lnTo>
                <a:lnTo>
                  <a:pt x="2473802" y="1484281"/>
                </a:lnTo>
                <a:lnTo>
                  <a:pt x="0" y="148428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학습 문장</a:t>
            </a:r>
          </a:p>
        </p:txBody>
      </p:sp>
      <p:sp>
        <p:nvSpPr>
          <p:cNvPr id="24" name="자유형 27">
            <a:extLst>
              <a:ext uri="{FF2B5EF4-FFF2-40B4-BE49-F238E27FC236}">
                <a16:creationId xmlns:a16="http://schemas.microsoft.com/office/drawing/2014/main" id="{D1C95674-0911-4278-8F4A-08E7673229AA}"/>
              </a:ext>
            </a:extLst>
          </p:cNvPr>
          <p:cNvSpPr/>
          <p:nvPr/>
        </p:nvSpPr>
        <p:spPr>
          <a:xfrm>
            <a:off x="1756660" y="2256842"/>
            <a:ext cx="1958784" cy="587256"/>
          </a:xfrm>
          <a:custGeom>
            <a:avLst/>
            <a:gdLst>
              <a:gd name="connsiteX0" fmla="*/ 0 w 2473802"/>
              <a:gd name="connsiteY0" fmla="*/ 0 h 1484281"/>
              <a:gd name="connsiteX1" fmla="*/ 2473802 w 2473802"/>
              <a:gd name="connsiteY1" fmla="*/ 0 h 1484281"/>
              <a:gd name="connsiteX2" fmla="*/ 2473802 w 2473802"/>
              <a:gd name="connsiteY2" fmla="*/ 1484281 h 1484281"/>
              <a:gd name="connsiteX3" fmla="*/ 0 w 2473802"/>
              <a:gd name="connsiteY3" fmla="*/ 1484281 h 1484281"/>
              <a:gd name="connsiteX4" fmla="*/ 0 w 2473802"/>
              <a:gd name="connsiteY4" fmla="*/ 0 h 1484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73802" h="1484281">
                <a:moveTo>
                  <a:pt x="0" y="0"/>
                </a:moveTo>
                <a:lnTo>
                  <a:pt x="2473802" y="0"/>
                </a:lnTo>
                <a:lnTo>
                  <a:pt x="2473802" y="1484281"/>
                </a:lnTo>
                <a:lnTo>
                  <a:pt x="0" y="148428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의도 분석</a:t>
            </a:r>
          </a:p>
        </p:txBody>
      </p:sp>
    </p:spTree>
    <p:extLst>
      <p:ext uri="{BB962C8B-B14F-4D97-AF65-F5344CB8AC3E}">
        <p14:creationId xmlns:p14="http://schemas.microsoft.com/office/powerpoint/2010/main" val="1694912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0">
        <p14:prism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305165A1-D491-4DC7-B3F9-B0B9A17DF75F}"/>
              </a:ext>
            </a:extLst>
          </p:cNvPr>
          <p:cNvGrpSpPr/>
          <p:nvPr/>
        </p:nvGrpSpPr>
        <p:grpSpPr>
          <a:xfrm>
            <a:off x="3142376" y="2687709"/>
            <a:ext cx="6573998" cy="930166"/>
            <a:chOff x="2900983" y="3798903"/>
            <a:chExt cx="6573998" cy="930166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1B4C877-CF6F-4BEC-BFB4-F7565340B512}"/>
                </a:ext>
              </a:extLst>
            </p:cNvPr>
            <p:cNvSpPr txBox="1"/>
            <p:nvPr/>
          </p:nvSpPr>
          <p:spPr>
            <a:xfrm>
              <a:off x="3044999" y="3798903"/>
              <a:ext cx="6429982" cy="896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40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PROJECT TIMETABLE</a:t>
              </a:r>
            </a:p>
          </p:txBody>
        </p:sp>
        <p:pic>
          <p:nvPicPr>
            <p:cNvPr id="3076" name="Picture 4" descr="보너스 결혼 이미지가있는 타임 테이블 아이콘. 벡터 일러스트 레이 션 스타일 웹 디자인, 응용 프로그램 사용자 인터페이스에 대 한 플랫  아이코 닉 요소입니다. 로열티 무료 사진, 그림, 이미지 그리고 스톡포토그래피. Image 71208329.">
              <a:extLst>
                <a:ext uri="{FF2B5EF4-FFF2-40B4-BE49-F238E27FC236}">
                  <a16:creationId xmlns:a16="http://schemas.microsoft.com/office/drawing/2014/main" id="{B9DF0350-0975-4781-9974-E4FBAC87847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1041"/>
            <a:stretch/>
          </p:blipFill>
          <p:spPr bwMode="auto">
            <a:xfrm>
              <a:off x="2900983" y="3976365"/>
              <a:ext cx="755500" cy="7527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718524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5000">
        <p14:switch dir="r"/>
      </p:transition>
    </mc:Choice>
    <mc:Fallback xmlns="">
      <p:transition spd="slow" advClick="0" advTm="5000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OTHERS"/>
  <p:tag name="ID" val="54713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NUMBER"/>
  <p:tag name="ID" val="547133"/>
  <p:tag name="MH_ORDER" val="3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ENTRY"/>
  <p:tag name="ID" val="547133"/>
  <p:tag name="MH_ORDER" val="3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OTHERS"/>
  <p:tag name="ID" val="547133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ENTRY"/>
  <p:tag name="ID" val="547133"/>
  <p:tag name="MH_ORDER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NUMBER"/>
  <p:tag name="ID" val="547133"/>
  <p:tag name="MH_ORDER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ENTRY"/>
  <p:tag name="ID" val="547133"/>
  <p:tag name="MH_ORDER" val="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NUMBER"/>
  <p:tag name="ID" val="547133"/>
  <p:tag name="MH_ORDER" val="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ENTRY"/>
  <p:tag name="ID" val="547133"/>
  <p:tag name="MH_ORDER" val="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NUMBER"/>
  <p:tag name="ID" val="547133"/>
  <p:tag name="MH_ORDER" val="3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OTHERS"/>
  <p:tag name="ID" val="547133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OTHERS"/>
  <p:tag name="ID" val="547133"/>
</p:tagLst>
</file>

<file path=ppt/theme/theme1.xml><?xml version="1.0" encoding="utf-8"?>
<a:theme xmlns:a="http://schemas.openxmlformats.org/drawingml/2006/main" name="1_自定义设计方案">
  <a:themeElements>
    <a:clrScheme name="0105医疗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71C1"/>
      </a:accent1>
      <a:accent2>
        <a:srgbClr val="01B0F1"/>
      </a:accent2>
      <a:accent3>
        <a:srgbClr val="0071C1"/>
      </a:accent3>
      <a:accent4>
        <a:srgbClr val="01B0F1"/>
      </a:accent4>
      <a:accent5>
        <a:srgbClr val="0071C1"/>
      </a:accent5>
      <a:accent6>
        <a:srgbClr val="01B0F1"/>
      </a:accent6>
      <a:hlink>
        <a:srgbClr val="0071C1"/>
      </a:hlink>
      <a:folHlink>
        <a:srgbClr val="01B0F1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457</Words>
  <Application>Microsoft Office PowerPoint</Application>
  <PresentationFormat>사용자 지정</PresentationFormat>
  <Paragraphs>103</Paragraphs>
  <Slides>13</Slides>
  <Notes>12</Notes>
  <HiddenSlides>0</HiddenSlides>
  <MMClips>1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9" baseType="lpstr">
      <vt:lpstr>Helvetica Neue</vt:lpstr>
      <vt:lpstr>HY엽서M</vt:lpstr>
      <vt:lpstr>맑은 고딕</vt:lpstr>
      <vt:lpstr>Arial</vt:lpstr>
      <vt:lpstr>Calibri</vt:lpstr>
      <vt:lpstr>1_自定义设计方案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54</dc:title>
  <dc:creator/>
  <cp:lastModifiedBy/>
  <cp:revision>2</cp:revision>
  <dcterms:created xsi:type="dcterms:W3CDTF">2017-10-11T07:33:00Z</dcterms:created>
  <dcterms:modified xsi:type="dcterms:W3CDTF">2022-02-23T10:39:22Z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2052-10.1.0.7697</vt:lpwstr>
  </property>
</Properties>
</file>